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700" autoAdjust="0"/>
  </p:normalViewPr>
  <p:slideViewPr>
    <p:cSldViewPr snapToGrid="0" snapToObjects="1">
      <p:cViewPr varScale="1">
        <p:scale>
          <a:sx n="64" d="100"/>
          <a:sy n="64" d="100"/>
        </p:scale>
        <p:origin x="-112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9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6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9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7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5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9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1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2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B8D5-6235-9E4C-9DB8-D980EB9338A9}" type="datetimeFigureOut">
              <a:rPr lang="en-US" smtClean="0"/>
              <a:t>15-08-30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844DE-F2EA-4440-9297-FC7E4B49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2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904457"/>
            <a:ext cx="7664534" cy="3752536"/>
          </a:xfrm>
        </p:spPr>
        <p:txBody>
          <a:bodyPr>
            <a:normAutofit fontScale="90000"/>
          </a:bodyPr>
          <a:lstStyle/>
          <a:p>
            <a:r>
              <a:rPr lang="en-US" sz="8900" dirty="0" smtClean="0"/>
              <a:t/>
            </a:r>
            <a:br>
              <a:rPr lang="en-US" sz="8900" dirty="0" smtClean="0"/>
            </a:br>
            <a:r>
              <a:rPr lang="en-US" sz="8900" dirty="0" smtClean="0"/>
              <a:t>POLIGLOTISMO</a:t>
            </a:r>
            <a:br>
              <a:rPr lang="en-US" sz="8900" dirty="0" smtClean="0"/>
            </a:br>
            <a:r>
              <a:rPr lang="en-US" sz="3600" dirty="0" err="1" smtClean="0"/>
              <a:t>Kion</a:t>
            </a:r>
            <a:r>
              <a:rPr lang="en-US" sz="3600" dirty="0" smtClean="0"/>
              <a:t> </a:t>
            </a:r>
            <a:r>
              <a:rPr lang="en-US" sz="3600" dirty="0" err="1"/>
              <a:t>signifas</a:t>
            </a:r>
            <a:r>
              <a:rPr lang="en-US" sz="3600" dirty="0"/>
              <a:t> </a:t>
            </a:r>
            <a:r>
              <a:rPr lang="en-US" sz="3600" dirty="0" err="1"/>
              <a:t>poliglotismo</a:t>
            </a:r>
            <a:r>
              <a:rPr lang="en-US" sz="3600" dirty="0"/>
              <a:t> </a:t>
            </a:r>
            <a:r>
              <a:rPr lang="en-US" sz="3600" dirty="0" err="1"/>
              <a:t>por</a:t>
            </a:r>
            <a:r>
              <a:rPr lang="en-US" sz="3600" dirty="0"/>
              <a:t> la </a:t>
            </a:r>
            <a:r>
              <a:rPr lang="en-US" sz="3600" dirty="0" err="1"/>
              <a:t>lernado</a:t>
            </a:r>
            <a:r>
              <a:rPr lang="en-US" sz="3600" dirty="0"/>
              <a:t> de </a:t>
            </a:r>
            <a:r>
              <a:rPr lang="en-US" sz="3600" dirty="0" smtClean="0"/>
              <a:t>la </a:t>
            </a:r>
            <a:r>
              <a:rPr lang="en-US" sz="3600" dirty="0" err="1" smtClean="0"/>
              <a:t>internacia</a:t>
            </a:r>
            <a:r>
              <a:rPr lang="en-US" sz="3600" dirty="0" smtClean="0"/>
              <a:t> </a:t>
            </a:r>
            <a:r>
              <a:rPr lang="en-US" sz="3600" dirty="0" err="1" smtClean="0"/>
              <a:t>lingvo</a:t>
            </a:r>
            <a:r>
              <a:rPr lang="en-US" sz="3600" dirty="0" smtClean="0"/>
              <a:t> Esperanto </a:t>
            </a:r>
            <a:r>
              <a:rPr lang="en-US" sz="3600" dirty="0" err="1" smtClean="0"/>
              <a:t>kaj</a:t>
            </a:r>
            <a:r>
              <a:rPr lang="en-US" sz="3600" dirty="0" smtClean="0"/>
              <a:t> </a:t>
            </a: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interŝanĝoj</a:t>
            </a:r>
            <a:r>
              <a:rPr lang="en-US" sz="3600" dirty="0"/>
              <a:t> </a:t>
            </a:r>
            <a:r>
              <a:rPr lang="en-US" sz="3600" dirty="0" err="1"/>
              <a:t>personaj</a:t>
            </a:r>
            <a:r>
              <a:rPr lang="en-US" sz="3600" dirty="0"/>
              <a:t> </a:t>
            </a:r>
            <a:r>
              <a:rPr lang="en-US" sz="3600" dirty="0" err="1"/>
              <a:t>kaj</a:t>
            </a:r>
            <a:r>
              <a:rPr lang="en-US" sz="3600" dirty="0"/>
              <a:t> </a:t>
            </a:r>
            <a:r>
              <a:rPr lang="en-US" sz="3600" dirty="0" err="1"/>
              <a:t>sciencaj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632406" cy="217558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Duncan Charters, Ph.D.</a:t>
            </a:r>
          </a:p>
          <a:p>
            <a:r>
              <a:rPr lang="en-US" sz="2400" dirty="0" err="1" smtClean="0"/>
              <a:t>Profesoro</a:t>
            </a:r>
            <a:r>
              <a:rPr lang="en-US" sz="2400" dirty="0" smtClean="0"/>
              <a:t> </a:t>
            </a:r>
            <a:r>
              <a:rPr lang="en-US" sz="2400" dirty="0" err="1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lingvoj</a:t>
            </a:r>
            <a:r>
              <a:rPr lang="en-US" sz="2400" dirty="0" smtClean="0"/>
              <a:t> </a:t>
            </a:r>
            <a:r>
              <a:rPr lang="en-US" sz="2400" dirty="0" err="1" smtClean="0"/>
              <a:t>kaj</a:t>
            </a:r>
            <a:r>
              <a:rPr lang="en-US" sz="2400" dirty="0" smtClean="0"/>
              <a:t> </a:t>
            </a:r>
            <a:r>
              <a:rPr lang="en-US" sz="2400" dirty="0" err="1" smtClean="0"/>
              <a:t>humanismaj</a:t>
            </a:r>
            <a:r>
              <a:rPr lang="en-US" sz="2400" dirty="0" smtClean="0"/>
              <a:t> </a:t>
            </a:r>
            <a:r>
              <a:rPr lang="en-US" sz="2400" dirty="0" err="1" smtClean="0"/>
              <a:t>studoj</a:t>
            </a:r>
            <a:endParaRPr lang="en-US" sz="2400" dirty="0" smtClean="0"/>
          </a:p>
          <a:p>
            <a:r>
              <a:rPr lang="en-US" sz="2400" dirty="0" smtClean="0"/>
              <a:t>Principia College, </a:t>
            </a:r>
            <a:r>
              <a:rPr lang="en-US" sz="2400" dirty="0" err="1" smtClean="0"/>
              <a:t>Elsah</a:t>
            </a:r>
            <a:r>
              <a:rPr lang="en-US" sz="2400" dirty="0" smtClean="0"/>
              <a:t>, </a:t>
            </a:r>
            <a:r>
              <a:rPr lang="en-US" sz="2400" dirty="0" err="1" smtClean="0"/>
              <a:t>Ilinojso</a:t>
            </a:r>
            <a:r>
              <a:rPr lang="en-US" sz="2400" dirty="0" smtClean="0"/>
              <a:t>, </a:t>
            </a:r>
            <a:r>
              <a:rPr lang="en-US" sz="2400" dirty="0" err="1" smtClean="0"/>
              <a:t>Usono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56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8751" y="1309592"/>
            <a:ext cx="6946066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err="1" smtClean="0"/>
              <a:t>Mi</a:t>
            </a:r>
            <a:r>
              <a:rPr lang="en-US" sz="3200" dirty="0" smtClean="0"/>
              <a:t> </a:t>
            </a:r>
            <a:r>
              <a:rPr lang="en-US" sz="3200" dirty="0" err="1" smtClean="0"/>
              <a:t>lernis</a:t>
            </a:r>
            <a:r>
              <a:rPr lang="en-US" sz="3200" dirty="0" smtClean="0"/>
              <a:t> la </a:t>
            </a:r>
            <a:r>
              <a:rPr lang="en-US" sz="3200" dirty="0" err="1" smtClean="0"/>
              <a:t>internacian</a:t>
            </a:r>
            <a:r>
              <a:rPr lang="en-US" sz="3200" dirty="0" smtClean="0"/>
              <a:t> </a:t>
            </a:r>
            <a:r>
              <a:rPr lang="en-US" sz="3200" dirty="0" err="1" smtClean="0"/>
              <a:t>lingvon</a:t>
            </a:r>
            <a:r>
              <a:rPr lang="en-US" sz="3200" dirty="0" smtClean="0"/>
              <a:t> parte per </a:t>
            </a:r>
            <a:r>
              <a:rPr lang="en-US" sz="3200" dirty="0" err="1" smtClean="0"/>
              <a:t>aŭskultado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programoj</a:t>
            </a:r>
            <a:r>
              <a:rPr lang="en-US" sz="3200" dirty="0" smtClean="0"/>
              <a:t> de </a:t>
            </a:r>
            <a:r>
              <a:rPr lang="en-US" sz="3200" dirty="0" err="1" smtClean="0"/>
              <a:t>Varsovia</a:t>
            </a:r>
            <a:r>
              <a:rPr lang="en-US" sz="3200" dirty="0" smtClean="0"/>
              <a:t> radio post </a:t>
            </a:r>
            <a:r>
              <a:rPr lang="en-US" sz="3200" dirty="0" err="1" smtClean="0"/>
              <a:t>reveno</a:t>
            </a:r>
            <a:r>
              <a:rPr lang="en-US" sz="3200" dirty="0" smtClean="0"/>
              <a:t> al la </a:t>
            </a:r>
            <a:r>
              <a:rPr lang="en-US" sz="3200" dirty="0" err="1" smtClean="0"/>
              <a:t>hejmo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lernejo</a:t>
            </a:r>
            <a:r>
              <a:rPr lang="en-US" sz="3200" dirty="0"/>
              <a:t> </a:t>
            </a:r>
            <a:r>
              <a:rPr lang="en-US" sz="3200" dirty="0" err="1" smtClean="0"/>
              <a:t>apud</a:t>
            </a:r>
            <a:r>
              <a:rPr lang="en-US" sz="3200" dirty="0" smtClean="0"/>
              <a:t> </a:t>
            </a:r>
            <a:r>
              <a:rPr lang="en-US" sz="3200" dirty="0" err="1" smtClean="0"/>
              <a:t>Londono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err="1" smtClean="0"/>
              <a:t>Atentu</a:t>
            </a:r>
            <a:r>
              <a:rPr lang="en-US" sz="3200" dirty="0" smtClean="0"/>
              <a:t> </a:t>
            </a:r>
            <a:r>
              <a:rPr lang="en-US" sz="3200" dirty="0" err="1" smtClean="0"/>
              <a:t>tamen</a:t>
            </a:r>
            <a:r>
              <a:rPr lang="en-US" sz="3200" dirty="0" smtClean="0"/>
              <a:t> </a:t>
            </a:r>
            <a:r>
              <a:rPr lang="en-US" sz="3200" dirty="0" err="1" smtClean="0"/>
              <a:t>danĝerojn</a:t>
            </a:r>
            <a:r>
              <a:rPr lang="en-US" sz="3200" dirty="0" smtClean="0"/>
              <a:t> </a:t>
            </a:r>
            <a:r>
              <a:rPr lang="en-US" sz="3200" dirty="0" err="1" smtClean="0"/>
              <a:t>lerni</a:t>
            </a:r>
            <a:r>
              <a:rPr lang="en-US" sz="3200" dirty="0" smtClean="0"/>
              <a:t> </a:t>
            </a:r>
            <a:r>
              <a:rPr lang="en-US" sz="3200" dirty="0" err="1" smtClean="0"/>
              <a:t>lingvon</a:t>
            </a:r>
            <a:r>
              <a:rPr lang="en-US" sz="3200" dirty="0" smtClean="0"/>
              <a:t> </a:t>
            </a:r>
            <a:r>
              <a:rPr lang="en-US" sz="3200" dirty="0" err="1" smtClean="0"/>
              <a:t>ekster</a:t>
            </a:r>
            <a:r>
              <a:rPr lang="en-US" sz="3200" dirty="0" smtClean="0"/>
              <a:t> </a:t>
            </a:r>
            <a:r>
              <a:rPr lang="en-US" sz="3200" dirty="0" err="1" smtClean="0"/>
              <a:t>ĝia</a:t>
            </a:r>
            <a:r>
              <a:rPr lang="en-US" sz="3200" dirty="0" smtClean="0"/>
              <a:t> </a:t>
            </a:r>
            <a:r>
              <a:rPr lang="en-US" sz="3200" dirty="0" err="1" smtClean="0"/>
              <a:t>kultura</a:t>
            </a:r>
            <a:r>
              <a:rPr lang="en-US" sz="3200" dirty="0" smtClean="0"/>
              <a:t> </a:t>
            </a:r>
            <a:r>
              <a:rPr lang="en-US" sz="3200" dirty="0" err="1" smtClean="0"/>
              <a:t>kunteksto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066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366" y="1527858"/>
            <a:ext cx="6926221" cy="450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87672" y="575427"/>
            <a:ext cx="656899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/>
          </a:p>
          <a:p>
            <a:r>
              <a:rPr lang="en-US" sz="3200" i="1" dirty="0" smtClean="0"/>
              <a:t>English - </a:t>
            </a:r>
            <a:r>
              <a:rPr lang="en-US" sz="3200" i="1" dirty="0" err="1" smtClean="0"/>
              <a:t>anglalingve</a:t>
            </a:r>
            <a:r>
              <a:rPr lang="en-US" sz="3200" dirty="0" smtClean="0"/>
              <a:t>:</a:t>
            </a:r>
          </a:p>
          <a:p>
            <a:endParaRPr lang="en-US" sz="2400" dirty="0" smtClean="0"/>
          </a:p>
          <a:p>
            <a:r>
              <a:rPr lang="en-US" sz="3200" dirty="0" smtClean="0"/>
              <a:t>Tri </a:t>
            </a:r>
            <a:r>
              <a:rPr lang="en-US" sz="3200" dirty="0" err="1" smtClean="0"/>
              <a:t>f</a:t>
            </a:r>
            <a:r>
              <a:rPr lang="en-US" sz="3200" dirty="0" err="1" smtClean="0"/>
              <a:t>aktoroj</a:t>
            </a:r>
            <a:r>
              <a:rPr lang="en-US" sz="3200" dirty="0" smtClean="0"/>
              <a:t>:</a:t>
            </a:r>
          </a:p>
          <a:p>
            <a:endParaRPr lang="en-US" sz="1000" dirty="0"/>
          </a:p>
          <a:p>
            <a:pPr marL="514350" indent="-514350">
              <a:buAutoNum type="arabicPeriod"/>
            </a:pPr>
            <a:r>
              <a:rPr lang="en-US" sz="3200" dirty="0" err="1" smtClean="0"/>
              <a:t>Motiv</a:t>
            </a:r>
            <a:r>
              <a:rPr lang="en-US" sz="3200" dirty="0" err="1" smtClean="0"/>
              <a:t>ado</a:t>
            </a:r>
            <a:r>
              <a:rPr lang="en-US" sz="3200" dirty="0" smtClean="0"/>
              <a:t> (</a:t>
            </a:r>
            <a:r>
              <a:rPr lang="en-US" sz="3200" dirty="0" err="1" smtClean="0"/>
              <a:t>emigado</a:t>
            </a:r>
            <a:r>
              <a:rPr lang="en-US" sz="3200" dirty="0" smtClean="0"/>
              <a:t>, </a:t>
            </a:r>
            <a:r>
              <a:rPr lang="en-US" sz="3200" dirty="0" err="1" smtClean="0"/>
              <a:t>instigado</a:t>
            </a:r>
            <a:r>
              <a:rPr lang="en-US" sz="32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Disciplino</a:t>
            </a:r>
            <a:endParaRPr lang="en-US" sz="3200" dirty="0"/>
          </a:p>
          <a:p>
            <a:pPr marL="514350" indent="-514350">
              <a:buAutoNum type="arabicPeriod"/>
            </a:pPr>
            <a:r>
              <a:rPr lang="en-US" sz="3200" dirty="0" err="1" smtClean="0"/>
              <a:t>Sento</a:t>
            </a:r>
            <a:r>
              <a:rPr lang="en-US" sz="3200" dirty="0" smtClean="0"/>
              <a:t> </a:t>
            </a:r>
            <a:r>
              <a:rPr lang="en-US" sz="3200" dirty="0" err="1" smtClean="0"/>
              <a:t>aŭ</a:t>
            </a:r>
            <a:r>
              <a:rPr lang="en-US" sz="3200" dirty="0" smtClean="0"/>
              <a:t> </a:t>
            </a:r>
            <a:r>
              <a:rPr lang="en-US" sz="3200" dirty="0" err="1" smtClean="0"/>
              <a:t>konstato</a:t>
            </a:r>
            <a:r>
              <a:rPr lang="en-US" sz="3200" dirty="0" smtClean="0"/>
              <a:t> de </a:t>
            </a:r>
            <a:r>
              <a:rPr lang="en-US" sz="3200" dirty="0" err="1" smtClean="0"/>
              <a:t>sukceso</a:t>
            </a:r>
            <a:endParaRPr lang="en-US" sz="32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r>
              <a:rPr lang="en-US" sz="3200" dirty="0" err="1" smtClean="0"/>
              <a:t>Problemoplena</a:t>
            </a:r>
            <a:r>
              <a:rPr lang="en-US" sz="3200" dirty="0" smtClean="0"/>
              <a:t> </a:t>
            </a:r>
            <a:r>
              <a:rPr lang="en-US" sz="3200" dirty="0" err="1" smtClean="0"/>
              <a:t>klaso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9 el 16 </a:t>
            </a:r>
            <a:r>
              <a:rPr lang="en-US" sz="3200" dirty="0" err="1" smtClean="0"/>
              <a:t>asertis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lernas</a:t>
            </a:r>
            <a:r>
              <a:rPr lang="en-US" sz="3200" dirty="0" smtClean="0"/>
              <a:t> la </a:t>
            </a:r>
            <a:r>
              <a:rPr lang="en-US" sz="3200" dirty="0" err="1" smtClean="0"/>
              <a:t>hispanan</a:t>
            </a:r>
            <a:r>
              <a:rPr lang="en-US" sz="3200" dirty="0" smtClean="0"/>
              <a:t> </a:t>
            </a:r>
            <a:r>
              <a:rPr lang="en-US" sz="3200" dirty="0" err="1" smtClean="0"/>
              <a:t>nur</a:t>
            </a:r>
            <a:r>
              <a:rPr lang="en-US" sz="3200" dirty="0" smtClean="0"/>
              <a:t> pro </a:t>
            </a:r>
            <a:r>
              <a:rPr lang="en-US" sz="3200" dirty="0" err="1" smtClean="0"/>
              <a:t>devigo</a:t>
            </a:r>
            <a:r>
              <a:rPr lang="en-US" sz="3200" dirty="0" smtClean="0"/>
              <a:t>, </a:t>
            </a:r>
            <a:r>
              <a:rPr lang="en-US" sz="3200" dirty="0" err="1" smtClean="0"/>
              <a:t>tute</a:t>
            </a:r>
            <a:r>
              <a:rPr lang="en-US" sz="3200" dirty="0" smtClean="0"/>
              <a:t> </a:t>
            </a:r>
            <a:r>
              <a:rPr lang="en-US" sz="3200" dirty="0" err="1" smtClean="0"/>
              <a:t>neakceptante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tio</a:t>
            </a:r>
            <a:r>
              <a:rPr lang="en-US" sz="3200" dirty="0" smtClean="0"/>
              <a:t> </a:t>
            </a:r>
            <a:r>
              <a:rPr lang="en-US" sz="3200" dirty="0" err="1" smtClean="0"/>
              <a:t>havas</a:t>
            </a:r>
            <a:r>
              <a:rPr lang="en-US" sz="3200" dirty="0" smtClean="0"/>
              <a:t> </a:t>
            </a:r>
            <a:r>
              <a:rPr lang="en-US" sz="3200" dirty="0" err="1" smtClean="0"/>
              <a:t>ian</a:t>
            </a:r>
            <a:r>
              <a:rPr lang="en-US" sz="3200" dirty="0" smtClean="0"/>
              <a:t> </a:t>
            </a:r>
            <a:r>
              <a:rPr lang="en-US" sz="3200" dirty="0" err="1" smtClean="0"/>
              <a:t>utilon</a:t>
            </a:r>
            <a:r>
              <a:rPr lang="en-US" sz="3200" dirty="0" smtClean="0"/>
              <a:t> </a:t>
            </a:r>
            <a:r>
              <a:rPr lang="en-US" sz="3200" dirty="0" err="1" smtClean="0"/>
              <a:t>aŭ</a:t>
            </a:r>
            <a:r>
              <a:rPr lang="en-US" sz="3200" dirty="0" smtClean="0"/>
              <a:t> </a:t>
            </a:r>
            <a:r>
              <a:rPr lang="en-US" sz="3200" dirty="0" err="1" smtClean="0"/>
              <a:t>intereson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508289" y="12302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5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2603" y="873062"/>
            <a:ext cx="768036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Disciplino</a:t>
            </a:r>
            <a:r>
              <a:rPr lang="en-US" sz="3200" dirty="0" smtClean="0"/>
              <a:t>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sz="3200" dirty="0" err="1" smtClean="0"/>
              <a:t>Kunulo</a:t>
            </a:r>
            <a:r>
              <a:rPr lang="en-US" sz="3200" dirty="0" smtClean="0"/>
              <a:t>, </a:t>
            </a:r>
            <a:r>
              <a:rPr lang="en-US" sz="3200" dirty="0" err="1" smtClean="0"/>
              <a:t>p</a:t>
            </a:r>
            <a:r>
              <a:rPr lang="en-US" sz="3200" dirty="0" err="1" smtClean="0"/>
              <a:t>artnero</a:t>
            </a:r>
            <a:r>
              <a:rPr lang="en-US" sz="3200" dirty="0" smtClean="0"/>
              <a:t> </a:t>
            </a:r>
            <a:r>
              <a:rPr lang="en-US" sz="3200" dirty="0" err="1" smtClean="0"/>
              <a:t>aŭ</a:t>
            </a:r>
            <a:r>
              <a:rPr lang="en-US" sz="3200" dirty="0" smtClean="0"/>
              <a:t> </a:t>
            </a:r>
            <a:r>
              <a:rPr lang="en-US" sz="3200" dirty="0" err="1" smtClean="0"/>
              <a:t>mentoro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kuraĝigi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kontroli</a:t>
            </a:r>
            <a:r>
              <a:rPr lang="en-US" sz="3200" dirty="0" smtClean="0"/>
              <a:t> </a:t>
            </a:r>
            <a:r>
              <a:rPr lang="en-US" sz="3200" dirty="0" err="1" smtClean="0"/>
              <a:t>ĉiutage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la </a:t>
            </a:r>
            <a:r>
              <a:rPr lang="en-US" sz="3200" dirty="0" err="1" smtClean="0"/>
              <a:t>lernanto</a:t>
            </a:r>
            <a:r>
              <a:rPr lang="en-US" sz="3200" dirty="0" smtClean="0"/>
              <a:t> </a:t>
            </a:r>
            <a:r>
              <a:rPr lang="en-US" sz="3200" dirty="0" err="1" smtClean="0"/>
              <a:t>faris</a:t>
            </a:r>
            <a:r>
              <a:rPr lang="en-US" sz="3200" dirty="0" smtClean="0"/>
              <a:t> la </a:t>
            </a:r>
            <a:r>
              <a:rPr lang="en-US" sz="3200" dirty="0" err="1" smtClean="0"/>
              <a:t>laboron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progresi</a:t>
            </a:r>
            <a:r>
              <a:rPr lang="en-US" sz="3200" dirty="0" smtClean="0"/>
              <a:t> en la </a:t>
            </a:r>
            <a:r>
              <a:rPr lang="en-US" sz="3200" dirty="0" err="1" smtClean="0"/>
              <a:t>akirado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cellingvo</a:t>
            </a:r>
            <a:r>
              <a:rPr lang="en-US" sz="3200" dirty="0" smtClean="0"/>
              <a:t>; </a:t>
            </a:r>
            <a:r>
              <a:rPr lang="en-US" sz="3200" dirty="0" err="1" smtClean="0"/>
              <a:t>divido</a:t>
            </a:r>
            <a:r>
              <a:rPr lang="en-US" sz="3200" dirty="0" smtClean="0"/>
              <a:t> en </a:t>
            </a:r>
            <a:r>
              <a:rPr lang="en-US" sz="3200" dirty="0" err="1" smtClean="0"/>
              <a:t>lernotaskaj</a:t>
            </a:r>
            <a:r>
              <a:rPr lang="en-US" sz="3200" dirty="0" smtClean="0"/>
              <a:t> </a:t>
            </a:r>
            <a:r>
              <a:rPr lang="en-US" sz="3200" dirty="0" err="1" smtClean="0"/>
              <a:t>periodoj</a:t>
            </a:r>
            <a:endParaRPr lang="en-US" sz="3200" dirty="0" smtClean="0"/>
          </a:p>
          <a:p>
            <a:pPr marL="514350" indent="-514350">
              <a:buAutoNum type="arabicPeriod"/>
            </a:pPr>
            <a:endParaRPr lang="en-US" sz="1600" dirty="0" smtClean="0"/>
          </a:p>
          <a:p>
            <a:pPr marL="514350" indent="-514350">
              <a:buAutoNum type="arabicPeriod"/>
            </a:pPr>
            <a:r>
              <a:rPr lang="en-US" sz="3200" dirty="0" err="1" smtClean="0"/>
              <a:t>Diverseco</a:t>
            </a:r>
            <a:r>
              <a:rPr lang="en-US" sz="3200" dirty="0" smtClean="0"/>
              <a:t> de </a:t>
            </a:r>
            <a:r>
              <a:rPr lang="en-US" sz="3200" dirty="0" err="1" smtClean="0"/>
              <a:t>lernaliroj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kompetentoj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aŭskultokomprenado</a:t>
            </a:r>
            <a:r>
              <a:rPr lang="en-US" sz="3200" dirty="0" smtClean="0"/>
              <a:t>, </a:t>
            </a:r>
            <a:r>
              <a:rPr lang="en-US" sz="3200" dirty="0" err="1" smtClean="0"/>
              <a:t>videospektado</a:t>
            </a:r>
            <a:r>
              <a:rPr lang="en-US" sz="3200" dirty="0" smtClean="0"/>
              <a:t>,   	</a:t>
            </a:r>
            <a:r>
              <a:rPr lang="en-US" sz="3200" dirty="0" err="1" smtClean="0"/>
              <a:t>vortakirado</a:t>
            </a:r>
            <a:r>
              <a:rPr lang="en-US" sz="3200" dirty="0" smtClean="0"/>
              <a:t>, </a:t>
            </a:r>
            <a:r>
              <a:rPr lang="en-US" sz="3200" dirty="0" err="1" smtClean="0"/>
              <a:t>legado</a:t>
            </a:r>
            <a:r>
              <a:rPr lang="en-US" sz="3200" dirty="0" smtClean="0"/>
              <a:t>, </a:t>
            </a:r>
            <a:r>
              <a:rPr lang="en-US" sz="3200" dirty="0" err="1" smtClean="0"/>
              <a:t>gramatiko</a:t>
            </a:r>
            <a:r>
              <a:rPr lang="en-US" sz="3200" dirty="0" smtClean="0"/>
              <a:t>, </a:t>
            </a:r>
            <a:r>
              <a:rPr lang="en-US" sz="3200" dirty="0" err="1" smtClean="0"/>
              <a:t>blogado</a:t>
            </a:r>
            <a:endParaRPr lang="en-US" sz="3200" dirty="0"/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kuniĝo</a:t>
            </a:r>
            <a:r>
              <a:rPr lang="en-US" sz="3200" dirty="0" smtClean="0"/>
              <a:t> </a:t>
            </a:r>
            <a:r>
              <a:rPr lang="en-US" sz="3200" dirty="0" err="1" smtClean="0"/>
              <a:t>surloka</a:t>
            </a:r>
            <a:r>
              <a:rPr lang="en-US" sz="3200" dirty="0" smtClean="0"/>
              <a:t> </a:t>
            </a:r>
            <a:r>
              <a:rPr lang="en-US" sz="3200" dirty="0" err="1" smtClean="0"/>
              <a:t>aŭ</a:t>
            </a:r>
            <a:r>
              <a:rPr lang="en-US" sz="3200" dirty="0" smtClean="0"/>
              <a:t> </a:t>
            </a:r>
            <a:r>
              <a:rPr lang="en-US" sz="3200" dirty="0" err="1" smtClean="0"/>
              <a:t>virtuala</a:t>
            </a:r>
            <a:r>
              <a:rPr lang="en-US" sz="3200" dirty="0" smtClean="0"/>
              <a:t> kun </a:t>
            </a:r>
            <a:r>
              <a:rPr lang="en-US" sz="3200" dirty="0" err="1" smtClean="0"/>
              <a:t>aliaj</a:t>
            </a:r>
            <a:r>
              <a:rPr lang="en-US" sz="3200" dirty="0" smtClean="0"/>
              <a:t> 	</a:t>
            </a:r>
            <a:r>
              <a:rPr lang="en-US" sz="3200" dirty="0" err="1" smtClean="0"/>
              <a:t>lernantoj</a:t>
            </a:r>
            <a:r>
              <a:rPr lang="en-US" sz="3200" dirty="0" smtClean="0"/>
              <a:t>, </a:t>
            </a:r>
            <a:r>
              <a:rPr lang="en-US" sz="3200" dirty="0" err="1" smtClean="0"/>
              <a:t>grupoj</a:t>
            </a:r>
            <a:r>
              <a:rPr lang="en-US" sz="3200" dirty="0" smtClean="0"/>
              <a:t>, </a:t>
            </a:r>
            <a:r>
              <a:rPr lang="en-US" sz="3200" dirty="0" err="1" smtClean="0"/>
              <a:t>denaskaj</a:t>
            </a:r>
            <a:r>
              <a:rPr lang="en-US" sz="3200" dirty="0" smtClean="0"/>
              <a:t> </a:t>
            </a:r>
            <a:r>
              <a:rPr lang="en-US" sz="3200" dirty="0" err="1" smtClean="0"/>
              <a:t>parolantoj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784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444" y="1111170"/>
            <a:ext cx="71643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Sukc</a:t>
            </a:r>
            <a:r>
              <a:rPr lang="en-US" sz="3200" dirty="0" err="1" smtClean="0"/>
              <a:t>eso</a:t>
            </a:r>
            <a:endParaRPr lang="en-US" sz="3200" dirty="0" smtClean="0"/>
          </a:p>
          <a:p>
            <a:endParaRPr lang="en-US" sz="2000" dirty="0"/>
          </a:p>
          <a:p>
            <a:r>
              <a:rPr lang="en-US" sz="3200" dirty="0" err="1" smtClean="0"/>
              <a:t>Avantaĝo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internacia</a:t>
            </a:r>
            <a:r>
              <a:rPr lang="en-US" sz="3200" dirty="0" smtClean="0"/>
              <a:t> </a:t>
            </a:r>
            <a:r>
              <a:rPr lang="en-US" sz="3200" dirty="0" err="1" smtClean="0"/>
              <a:t>kompare</a:t>
            </a:r>
            <a:r>
              <a:rPr lang="en-US" sz="3200" dirty="0" smtClean="0"/>
              <a:t> kun </a:t>
            </a:r>
            <a:r>
              <a:rPr lang="en-US" sz="3200" dirty="0" err="1" smtClean="0"/>
              <a:t>naciaj</a:t>
            </a:r>
            <a:r>
              <a:rPr lang="en-US" sz="3200" dirty="0" smtClean="0"/>
              <a:t> </a:t>
            </a:r>
            <a:r>
              <a:rPr lang="en-US" sz="3200" dirty="0" err="1" smtClean="0"/>
              <a:t>lingvoj</a:t>
            </a:r>
            <a:r>
              <a:rPr lang="en-US" sz="3200" dirty="0" smtClean="0"/>
              <a:t>: </a:t>
            </a:r>
            <a:r>
              <a:rPr lang="en-US" sz="3200" dirty="0" err="1" smtClean="0"/>
              <a:t>reguleco</a:t>
            </a:r>
            <a:r>
              <a:rPr lang="en-US" sz="3200" dirty="0" smtClean="0"/>
              <a:t>, </a:t>
            </a:r>
            <a:r>
              <a:rPr lang="en-US" sz="3200" dirty="0" err="1" smtClean="0"/>
              <a:t>pli</a:t>
            </a:r>
            <a:r>
              <a:rPr lang="en-US" sz="3200" dirty="0" smtClean="0"/>
              <a:t> </a:t>
            </a:r>
            <a:r>
              <a:rPr lang="en-US" sz="3200" dirty="0" err="1" smtClean="0"/>
              <a:t>rapida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facila</a:t>
            </a:r>
            <a:r>
              <a:rPr lang="en-US" sz="3200" dirty="0" smtClean="0"/>
              <a:t> </a:t>
            </a:r>
            <a:r>
              <a:rPr lang="en-US" sz="3200" dirty="0" err="1" smtClean="0"/>
              <a:t>ekkontakto</a:t>
            </a:r>
            <a:r>
              <a:rPr lang="en-US" sz="3200" dirty="0" smtClean="0"/>
              <a:t> kun </a:t>
            </a:r>
            <a:r>
              <a:rPr lang="en-US" sz="3200" dirty="0" err="1" smtClean="0"/>
              <a:t>aliaj</a:t>
            </a:r>
            <a:r>
              <a:rPr lang="en-US" sz="3200" dirty="0" smtClean="0"/>
              <a:t> </a:t>
            </a:r>
            <a:r>
              <a:rPr lang="en-US" sz="3200" dirty="0" err="1" smtClean="0"/>
              <a:t>lernantoj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spertaj</a:t>
            </a:r>
            <a:r>
              <a:rPr lang="en-US" sz="3200" dirty="0" smtClean="0"/>
              <a:t> </a:t>
            </a:r>
            <a:r>
              <a:rPr lang="en-US" sz="3200" dirty="0" err="1" smtClean="0"/>
              <a:t>parolantoj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 err="1" smtClean="0"/>
              <a:t>Konscio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oni</a:t>
            </a:r>
            <a:r>
              <a:rPr lang="en-US" sz="3200" dirty="0" smtClean="0"/>
              <a:t> </a:t>
            </a:r>
            <a:r>
              <a:rPr lang="en-US" sz="3200" dirty="0" err="1" smtClean="0"/>
              <a:t>progresis</a:t>
            </a:r>
            <a:r>
              <a:rPr lang="en-US" sz="3200" dirty="0" smtClean="0"/>
              <a:t> en </a:t>
            </a:r>
            <a:r>
              <a:rPr lang="en-US" sz="3200" dirty="0" err="1" smtClean="0"/>
              <a:t>mallonga</a:t>
            </a:r>
            <a:r>
              <a:rPr lang="en-US" sz="3200" dirty="0" smtClean="0"/>
              <a:t> tempo, per </a:t>
            </a:r>
            <a:r>
              <a:rPr lang="en-US" sz="3200" dirty="0" err="1" smtClean="0"/>
              <a:t>konscia</a:t>
            </a:r>
            <a:r>
              <a:rPr lang="en-US" sz="3200" dirty="0" smtClean="0"/>
              <a:t> </a:t>
            </a:r>
            <a:r>
              <a:rPr lang="en-US" sz="3200" dirty="0" err="1" smtClean="0"/>
              <a:t>komparo</a:t>
            </a:r>
            <a:r>
              <a:rPr lang="en-US" sz="3200" dirty="0" smtClean="0"/>
              <a:t> inter </a:t>
            </a:r>
            <a:r>
              <a:rPr lang="en-US" sz="3200" dirty="0" err="1" smtClean="0"/>
              <a:t>pasinta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nuntempa</a:t>
            </a:r>
            <a:r>
              <a:rPr lang="en-US" sz="3200" dirty="0" smtClean="0"/>
              <a:t> </a:t>
            </a:r>
            <a:r>
              <a:rPr lang="en-US" sz="3200" dirty="0" err="1" smtClean="0"/>
              <a:t>kapablo</a:t>
            </a:r>
            <a:r>
              <a:rPr lang="en-US" sz="3200" dirty="0" smtClean="0"/>
              <a:t> </a:t>
            </a:r>
            <a:r>
              <a:rPr lang="en-US" sz="3200" dirty="0" err="1" smtClean="0"/>
              <a:t>pri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materialo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8252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1987" y="1230224"/>
            <a:ext cx="73032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Prononc</a:t>
            </a:r>
            <a:r>
              <a:rPr lang="en-US" sz="3200" dirty="0" err="1" smtClean="0"/>
              <a:t>ado</a:t>
            </a:r>
            <a:endParaRPr lang="en-US" sz="3200" dirty="0" smtClean="0"/>
          </a:p>
          <a:p>
            <a:endParaRPr lang="en-US" sz="2000" dirty="0"/>
          </a:p>
          <a:p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poliglotoj</a:t>
            </a:r>
            <a:r>
              <a:rPr lang="en-US" sz="3200" dirty="0" smtClean="0"/>
              <a:t>, </a:t>
            </a:r>
            <a:r>
              <a:rPr lang="en-US" sz="3200" dirty="0" err="1" smtClean="0"/>
              <a:t>gravas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aliaj</a:t>
            </a:r>
            <a:r>
              <a:rPr lang="en-US" sz="3200" dirty="0" smtClean="0"/>
              <a:t> </a:t>
            </a:r>
            <a:r>
              <a:rPr lang="en-US" sz="3200" dirty="0" err="1" smtClean="0"/>
              <a:t>tuj</a:t>
            </a:r>
            <a:r>
              <a:rPr lang="en-US" sz="3200" dirty="0" smtClean="0"/>
              <a:t> </a:t>
            </a:r>
            <a:r>
              <a:rPr lang="en-US" sz="3200" dirty="0" err="1" smtClean="0"/>
              <a:t>komprenu</a:t>
            </a:r>
            <a:r>
              <a:rPr lang="en-US" sz="3200" dirty="0" smtClean="0"/>
              <a:t> vin </a:t>
            </a:r>
            <a:r>
              <a:rPr lang="en-US" sz="3200" dirty="0" err="1" smtClean="0"/>
              <a:t>ĉu</a:t>
            </a:r>
            <a:r>
              <a:rPr lang="en-US" sz="3200" dirty="0" smtClean="0"/>
              <a:t> </a:t>
            </a:r>
            <a:r>
              <a:rPr lang="en-US" sz="3200" dirty="0" err="1" smtClean="0"/>
              <a:t>komencanto</a:t>
            </a:r>
            <a:r>
              <a:rPr lang="en-US" sz="3200" dirty="0" smtClean="0"/>
              <a:t> </a:t>
            </a:r>
            <a:r>
              <a:rPr lang="en-US" sz="3200" dirty="0" err="1" smtClean="0"/>
              <a:t>ĉu</a:t>
            </a:r>
            <a:r>
              <a:rPr lang="en-US" sz="3200" dirty="0" smtClean="0"/>
              <a:t> </a:t>
            </a:r>
            <a:r>
              <a:rPr lang="en-US" sz="3200" dirty="0" err="1" smtClean="0"/>
              <a:t>spertulo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 err="1" smtClean="0"/>
              <a:t>Nuntempaj</a:t>
            </a:r>
            <a:r>
              <a:rPr lang="en-US" sz="3200" dirty="0" smtClean="0"/>
              <a:t> </a:t>
            </a:r>
            <a:r>
              <a:rPr lang="en-US" sz="3200" dirty="0" err="1" smtClean="0"/>
              <a:t>lingvoakiraj</a:t>
            </a:r>
            <a:r>
              <a:rPr lang="en-US" sz="3200" dirty="0" smtClean="0"/>
              <a:t> </a:t>
            </a:r>
            <a:r>
              <a:rPr lang="en-US" sz="3200" dirty="0" err="1" smtClean="0"/>
              <a:t>teorioj</a:t>
            </a:r>
            <a:r>
              <a:rPr lang="en-US" sz="3200" dirty="0" smtClean="0"/>
              <a:t> ne </a:t>
            </a:r>
            <a:r>
              <a:rPr lang="en-US" sz="3200" dirty="0" err="1" smtClean="0"/>
              <a:t>akcentas</a:t>
            </a:r>
            <a:r>
              <a:rPr lang="en-US" sz="3200" dirty="0" smtClean="0"/>
              <a:t> </a:t>
            </a:r>
            <a:r>
              <a:rPr lang="en-US" sz="3200" dirty="0" err="1" smtClean="0"/>
              <a:t>preskaŭ-perfektan</a:t>
            </a:r>
            <a:r>
              <a:rPr lang="en-US" sz="3200" dirty="0" smtClean="0"/>
              <a:t> </a:t>
            </a:r>
            <a:r>
              <a:rPr lang="en-US" sz="3200" dirty="0" err="1" smtClean="0"/>
              <a:t>prononcadon</a:t>
            </a:r>
            <a:r>
              <a:rPr lang="en-US" sz="3200" dirty="0" smtClean="0"/>
              <a:t> </a:t>
            </a:r>
            <a:r>
              <a:rPr lang="en-US" sz="3200" dirty="0" err="1" smtClean="0"/>
              <a:t>ĝis</a:t>
            </a:r>
            <a:r>
              <a:rPr lang="en-US" sz="3200" dirty="0" smtClean="0"/>
              <a:t> post </a:t>
            </a:r>
            <a:r>
              <a:rPr lang="en-US" sz="3200" dirty="0" err="1" smtClean="0"/>
              <a:t>pli</a:t>
            </a:r>
            <a:r>
              <a:rPr lang="en-US" sz="3200" dirty="0" smtClean="0"/>
              <a:t> longa </a:t>
            </a:r>
            <a:r>
              <a:rPr lang="en-US" sz="3200" dirty="0" err="1" smtClean="0"/>
              <a:t>alkutimiĝo</a:t>
            </a:r>
            <a:r>
              <a:rPr lang="en-US" sz="3200" dirty="0" smtClean="0"/>
              <a:t> al la </a:t>
            </a:r>
            <a:r>
              <a:rPr lang="en-US" sz="3200" dirty="0" err="1" smtClean="0"/>
              <a:t>sono</a:t>
            </a:r>
            <a:r>
              <a:rPr lang="en-US" sz="3200" dirty="0" smtClean="0"/>
              <a:t> de la </a:t>
            </a:r>
            <a:r>
              <a:rPr lang="en-US" sz="3200" dirty="0" err="1" smtClean="0"/>
              <a:t>lingvo</a:t>
            </a:r>
            <a:r>
              <a:rPr lang="en-US" sz="3200" dirty="0" smtClean="0"/>
              <a:t> </a:t>
            </a:r>
          </a:p>
          <a:p>
            <a:endParaRPr lang="en-US" dirty="0"/>
          </a:p>
          <a:p>
            <a:r>
              <a:rPr lang="en-US" sz="3200" dirty="0" smtClean="0"/>
              <a:t>Bone </a:t>
            </a:r>
            <a:r>
              <a:rPr lang="en-US" sz="3200" dirty="0" err="1" smtClean="0"/>
              <a:t>prononci</a:t>
            </a:r>
            <a:r>
              <a:rPr lang="en-US" sz="3200" dirty="0" smtClean="0"/>
              <a:t> (</a:t>
            </a:r>
            <a:r>
              <a:rPr lang="en-US" sz="3200" dirty="0" err="1" smtClean="0"/>
              <a:t>kiel</a:t>
            </a:r>
            <a:r>
              <a:rPr lang="en-US" sz="3200" dirty="0" smtClean="0"/>
              <a:t> </a:t>
            </a:r>
            <a:r>
              <a:rPr lang="en-US" sz="3200" dirty="0" err="1" smtClean="0"/>
              <a:t>denaska</a:t>
            </a:r>
            <a:r>
              <a:rPr lang="en-US" sz="3200" dirty="0" smtClean="0"/>
              <a:t> </a:t>
            </a:r>
            <a:r>
              <a:rPr lang="en-US" sz="3200" dirty="0" err="1" smtClean="0"/>
              <a:t>parolanto</a:t>
            </a:r>
            <a:r>
              <a:rPr lang="en-US" sz="3200" dirty="0" smtClean="0"/>
              <a:t>) </a:t>
            </a:r>
            <a:r>
              <a:rPr lang="en-US" sz="3200" dirty="0" err="1" smtClean="0"/>
              <a:t>estas</a:t>
            </a:r>
            <a:r>
              <a:rPr lang="en-US" sz="3200" dirty="0" smtClean="0"/>
              <a:t> ago de </a:t>
            </a:r>
            <a:r>
              <a:rPr lang="en-US" sz="3200" dirty="0" err="1" smtClean="0"/>
              <a:t>ĝentileco</a:t>
            </a:r>
            <a:r>
              <a:rPr lang="en-US" sz="3200" dirty="0" smtClean="0"/>
              <a:t> al la </a:t>
            </a:r>
            <a:r>
              <a:rPr lang="en-US" sz="3200" dirty="0" err="1" smtClean="0"/>
              <a:t>aŭskultanto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3541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1215" y="1315677"/>
            <a:ext cx="72040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</a:t>
            </a:r>
            <a:r>
              <a:rPr lang="en-US" sz="3200" dirty="0" err="1" smtClean="0"/>
              <a:t>ernilaro</a:t>
            </a:r>
            <a:r>
              <a:rPr lang="en-US" sz="3200" dirty="0" smtClean="0"/>
              <a:t> (“toolkit”)</a:t>
            </a:r>
          </a:p>
          <a:p>
            <a:endParaRPr lang="en-US" dirty="0"/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N</a:t>
            </a:r>
            <a:r>
              <a:rPr lang="en-US" sz="3200" dirty="0" err="1" smtClean="0"/>
              <a:t>eŭrosciencaj</a:t>
            </a:r>
            <a:r>
              <a:rPr lang="en-US" sz="3200" dirty="0" smtClean="0"/>
              <a:t> </a:t>
            </a:r>
            <a:r>
              <a:rPr lang="en-US" sz="3200" dirty="0" err="1" smtClean="0"/>
              <a:t>eltrovoj</a:t>
            </a:r>
            <a:r>
              <a:rPr lang="en-US" sz="3200" dirty="0" smtClean="0"/>
              <a:t>, </a:t>
            </a:r>
            <a:r>
              <a:rPr lang="en-US" sz="3200" dirty="0" err="1" smtClean="0"/>
              <a:t>programado</a:t>
            </a:r>
            <a:endParaRPr lang="en-US" sz="3200" dirty="0" smtClean="0"/>
          </a:p>
          <a:p>
            <a:r>
              <a:rPr lang="en-US" sz="3200" dirty="0" smtClean="0"/>
              <a:t>•  Ki</a:t>
            </a:r>
            <a:r>
              <a:rPr lang="en-US" sz="3200" dirty="0" smtClean="0"/>
              <a:t>el </a:t>
            </a:r>
            <a:r>
              <a:rPr lang="en-US" sz="3200" dirty="0" err="1" smtClean="0"/>
              <a:t>malpliigi</a:t>
            </a:r>
            <a:r>
              <a:rPr lang="en-US" sz="3200" dirty="0" smtClean="0"/>
              <a:t> </a:t>
            </a:r>
            <a:r>
              <a:rPr lang="en-US" sz="3200" dirty="0" err="1" smtClean="0"/>
              <a:t>tensiojn</a:t>
            </a:r>
            <a:r>
              <a:rPr lang="en-US" sz="3200" dirty="0" smtClean="0"/>
              <a:t>, </a:t>
            </a:r>
            <a:r>
              <a:rPr lang="en-US" sz="3200" dirty="0" err="1" smtClean="0"/>
              <a:t>timojn</a:t>
            </a:r>
            <a:endParaRPr lang="en-US" sz="3200" dirty="0" smtClean="0"/>
          </a:p>
          <a:p>
            <a:r>
              <a:rPr lang="en-US" sz="3200" dirty="0" smtClean="0"/>
              <a:t>•  Kiel </a:t>
            </a:r>
            <a:r>
              <a:rPr lang="en-US" sz="3200" dirty="0" err="1" smtClean="0"/>
              <a:t>akiri</a:t>
            </a:r>
            <a:r>
              <a:rPr lang="en-US" sz="3200" dirty="0" smtClean="0"/>
              <a:t> </a:t>
            </a:r>
            <a:r>
              <a:rPr lang="en-US" sz="3200" dirty="0" err="1" smtClean="0"/>
              <a:t>memfidon</a:t>
            </a:r>
            <a:r>
              <a:rPr lang="en-US" sz="3200" dirty="0" smtClean="0"/>
              <a:t>, </a:t>
            </a:r>
            <a:r>
              <a:rPr lang="en-US" sz="3200" dirty="0" err="1" smtClean="0"/>
              <a:t>emocian</a:t>
            </a:r>
            <a:r>
              <a:rPr lang="en-US" sz="3200" dirty="0" smtClean="0"/>
              <a:t> </a:t>
            </a:r>
            <a:r>
              <a:rPr lang="en-US" sz="3200" dirty="0" err="1" smtClean="0"/>
              <a:t>stabilon</a:t>
            </a:r>
            <a:endParaRPr lang="en-US" sz="3200" dirty="0" smtClean="0"/>
          </a:p>
          <a:p>
            <a:r>
              <a:rPr lang="en-US" sz="3200" dirty="0" smtClean="0"/>
              <a:t>•  Kiel </a:t>
            </a:r>
            <a:r>
              <a:rPr lang="en-US" sz="3200" dirty="0" err="1" smtClean="0"/>
              <a:t>utiligi</a:t>
            </a:r>
            <a:r>
              <a:rPr lang="en-US" sz="3200" dirty="0" smtClean="0"/>
              <a:t> </a:t>
            </a:r>
            <a:r>
              <a:rPr lang="en-US" sz="3200" dirty="0" err="1" smtClean="0"/>
              <a:t>liberajn</a:t>
            </a:r>
            <a:r>
              <a:rPr lang="en-US" sz="3200" dirty="0" smtClean="0"/>
              <a:t> </a:t>
            </a:r>
            <a:r>
              <a:rPr lang="en-US" sz="3200" dirty="0" err="1" smtClean="0"/>
              <a:t>momentojn</a:t>
            </a:r>
            <a:endParaRPr lang="en-US" sz="3200" dirty="0" smtClean="0"/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Imagi</a:t>
            </a:r>
            <a:r>
              <a:rPr lang="en-US" sz="3200" dirty="0" smtClean="0"/>
              <a:t> sin </a:t>
            </a:r>
            <a:r>
              <a:rPr lang="en-US" sz="3200" dirty="0" err="1" smtClean="0"/>
              <a:t>denaska</a:t>
            </a:r>
            <a:r>
              <a:rPr lang="en-US" sz="3200" dirty="0" smtClean="0"/>
              <a:t> </a:t>
            </a:r>
            <a:r>
              <a:rPr lang="en-US" sz="3200" dirty="0" err="1" smtClean="0"/>
              <a:t>parolanto</a:t>
            </a:r>
            <a:endParaRPr lang="en-US" sz="3200" dirty="0" smtClean="0"/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Aktorado</a:t>
            </a:r>
            <a:r>
              <a:rPr lang="en-US" sz="3200" dirty="0" smtClean="0"/>
              <a:t>, </a:t>
            </a:r>
            <a:r>
              <a:rPr lang="en-US" sz="3200" dirty="0" err="1" smtClean="0"/>
              <a:t>kreo</a:t>
            </a:r>
            <a:r>
              <a:rPr lang="en-US" sz="3200" dirty="0" smtClean="0"/>
              <a:t> de nova </a:t>
            </a:r>
            <a:r>
              <a:rPr lang="en-US" sz="3200" dirty="0" err="1" smtClean="0"/>
              <a:t>personeco</a:t>
            </a:r>
            <a:endParaRPr lang="en-US" sz="3200" dirty="0" smtClean="0"/>
          </a:p>
          <a:p>
            <a:r>
              <a:rPr lang="en-US" sz="3200" dirty="0" smtClean="0"/>
              <a:t>•  Kiel </a:t>
            </a:r>
            <a:r>
              <a:rPr lang="en-US" sz="3200" dirty="0" err="1" smtClean="0"/>
              <a:t>havi</a:t>
            </a:r>
            <a:r>
              <a:rPr lang="en-US" sz="3200" dirty="0" smtClean="0"/>
              <a:t> </a:t>
            </a:r>
            <a:r>
              <a:rPr lang="en-US" sz="3200" dirty="0" err="1" smtClean="0"/>
              <a:t>pozitivan</a:t>
            </a:r>
            <a:r>
              <a:rPr lang="en-US" sz="3200" dirty="0" smtClean="0"/>
              <a:t> </a:t>
            </a:r>
            <a:r>
              <a:rPr lang="en-US" sz="3200" dirty="0" err="1" smtClean="0"/>
              <a:t>sintenon</a:t>
            </a:r>
            <a:r>
              <a:rPr lang="en-US" sz="3200" dirty="0" smtClean="0"/>
              <a:t> </a:t>
            </a:r>
            <a:r>
              <a:rPr lang="en-US" sz="3200" dirty="0" err="1" smtClean="0"/>
              <a:t>pri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mem</a:t>
            </a:r>
            <a:endParaRPr lang="en-US" sz="3200" dirty="0" smtClean="0"/>
          </a:p>
          <a:p>
            <a:r>
              <a:rPr lang="en-US" sz="3200" dirty="0" smtClean="0"/>
              <a:t>•  </a:t>
            </a:r>
            <a:r>
              <a:rPr lang="en-US" sz="3200" dirty="0" err="1" smtClean="0"/>
              <a:t>Memorplibonigado</a:t>
            </a:r>
            <a:r>
              <a:rPr lang="en-US" sz="3200" dirty="0" smtClean="0"/>
              <a:t>, </a:t>
            </a:r>
            <a:r>
              <a:rPr lang="en-US" sz="3200" dirty="0" err="1" smtClean="0"/>
              <a:t>uzo</a:t>
            </a:r>
            <a:r>
              <a:rPr lang="en-US" sz="3200" dirty="0" smtClean="0"/>
              <a:t> de </a:t>
            </a:r>
            <a:r>
              <a:rPr lang="en-US" sz="3200" dirty="0" err="1" smtClean="0"/>
              <a:t>kreemo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89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6302" y="714322"/>
            <a:ext cx="8474200" cy="5139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smtClean="0"/>
          </a:p>
          <a:p>
            <a:r>
              <a:rPr lang="en-US" sz="3200" i="1" dirty="0" smtClean="0"/>
              <a:t>IL</a:t>
            </a:r>
          </a:p>
          <a:p>
            <a:endParaRPr lang="en-US" sz="2000" i="1" dirty="0" smtClean="0"/>
          </a:p>
          <a:p>
            <a:r>
              <a:rPr lang="en-US" sz="3200" dirty="0" smtClean="0"/>
              <a:t>3 </a:t>
            </a:r>
            <a:r>
              <a:rPr lang="en-US" sz="3200" dirty="0" err="1" smtClean="0"/>
              <a:t>konferencoj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du </a:t>
            </a:r>
            <a:r>
              <a:rPr lang="en-US" sz="3200" dirty="0" err="1" smtClean="0"/>
              <a:t>renkontiĝoj</a:t>
            </a:r>
            <a:r>
              <a:rPr lang="en-US" sz="3200" dirty="0" smtClean="0"/>
              <a:t> d</a:t>
            </a:r>
            <a:r>
              <a:rPr lang="en-US" sz="3200" dirty="0" smtClean="0"/>
              <a:t>e </a:t>
            </a:r>
            <a:r>
              <a:rPr lang="en-US" sz="3200" dirty="0" err="1" smtClean="0"/>
              <a:t>poliglotoj</a:t>
            </a:r>
            <a:r>
              <a:rPr lang="en-US" sz="3200" dirty="0" smtClean="0"/>
              <a:t> inter</a:t>
            </a:r>
            <a:r>
              <a:rPr lang="en-US" sz="3200" dirty="0" smtClean="0"/>
              <a:t> 2013 </a:t>
            </a:r>
            <a:r>
              <a:rPr lang="en-US" sz="3200" dirty="0" err="1" smtClean="0"/>
              <a:t>k</a:t>
            </a:r>
            <a:r>
              <a:rPr lang="en-US" sz="3200" dirty="0" err="1" smtClean="0"/>
              <a:t>aj</a:t>
            </a:r>
            <a:r>
              <a:rPr lang="en-US" sz="3200" dirty="0" smtClean="0"/>
              <a:t> 2015 </a:t>
            </a:r>
          </a:p>
          <a:p>
            <a:endParaRPr lang="en-US" sz="3200" dirty="0"/>
          </a:p>
          <a:p>
            <a:r>
              <a:rPr lang="en-US" sz="3200" i="1" dirty="0" err="1" smtClean="0"/>
              <a:t>Français</a:t>
            </a:r>
            <a:r>
              <a:rPr lang="en-US" sz="3200" i="1" dirty="0" smtClean="0"/>
              <a:t> - </a:t>
            </a:r>
            <a:r>
              <a:rPr lang="en-US" sz="3200" i="1" dirty="0" err="1" smtClean="0"/>
              <a:t>franclingve</a:t>
            </a:r>
            <a:endParaRPr lang="en-US" sz="3200" i="1" dirty="0" smtClean="0"/>
          </a:p>
          <a:p>
            <a:endParaRPr lang="en-US" sz="2000" i="1" dirty="0"/>
          </a:p>
          <a:p>
            <a:r>
              <a:rPr lang="en-US" sz="3200" dirty="0" smtClean="0"/>
              <a:t>Post la </a:t>
            </a:r>
            <a:r>
              <a:rPr lang="en-US" sz="3200" dirty="0" err="1" smtClean="0"/>
              <a:t>unua</a:t>
            </a:r>
            <a:r>
              <a:rPr lang="en-US" sz="3200" dirty="0" smtClean="0"/>
              <a:t> </a:t>
            </a:r>
            <a:r>
              <a:rPr lang="en-US" sz="3200" dirty="0" err="1" smtClean="0"/>
              <a:t>konferenco</a:t>
            </a:r>
            <a:r>
              <a:rPr lang="en-US" sz="3200" dirty="0" smtClean="0"/>
              <a:t> en 2013 en </a:t>
            </a:r>
            <a:r>
              <a:rPr lang="en-US" sz="3200" dirty="0" err="1" smtClean="0"/>
              <a:t>Budapeŝto</a:t>
            </a:r>
            <a:r>
              <a:rPr lang="en-US" sz="3200" dirty="0" smtClean="0"/>
              <a:t>, </a:t>
            </a:r>
            <a:r>
              <a:rPr lang="en-US" sz="3200" dirty="0" err="1" smtClean="0"/>
              <a:t>iniciato</a:t>
            </a:r>
            <a:r>
              <a:rPr lang="en-US" sz="3200" dirty="0" smtClean="0"/>
              <a:t> de Judith Meyer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aliaj</a:t>
            </a:r>
            <a:r>
              <a:rPr lang="en-US" sz="3200" dirty="0" smtClean="0"/>
              <a:t> </a:t>
            </a:r>
            <a:r>
              <a:rPr lang="en-US" sz="3200" dirty="0" err="1" smtClean="0"/>
              <a:t>junaj</a:t>
            </a:r>
            <a:r>
              <a:rPr lang="en-US" sz="3200" dirty="0" smtClean="0"/>
              <a:t> </a:t>
            </a:r>
            <a:r>
              <a:rPr lang="en-US" sz="3200" dirty="0" err="1" smtClean="0"/>
              <a:t>parolantoj</a:t>
            </a:r>
            <a:r>
              <a:rPr lang="en-US" sz="3200" dirty="0" smtClean="0"/>
              <a:t> de Eº </a:t>
            </a:r>
            <a:r>
              <a:rPr lang="en-US" sz="3200" dirty="0" err="1" smtClean="0"/>
              <a:t>rezultigis</a:t>
            </a:r>
            <a:r>
              <a:rPr lang="en-US" sz="3200" dirty="0" smtClean="0"/>
              <a:t> </a:t>
            </a:r>
            <a:r>
              <a:rPr lang="en-US" sz="3200" dirty="0" err="1" smtClean="0"/>
              <a:t>renkontiĝon</a:t>
            </a:r>
            <a:r>
              <a:rPr lang="en-US" sz="3200" dirty="0" smtClean="0"/>
              <a:t> en </a:t>
            </a:r>
            <a:r>
              <a:rPr lang="en-US" sz="3200" dirty="0" err="1" smtClean="0"/>
              <a:t>Berlino</a:t>
            </a:r>
            <a:r>
              <a:rPr lang="en-US" sz="3200" dirty="0" smtClean="0"/>
              <a:t> en 2014.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139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3374" y="1150854"/>
            <a:ext cx="76803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Pli</a:t>
            </a:r>
            <a:r>
              <a:rPr lang="en-US" sz="3200" dirty="0" smtClean="0"/>
              <a:t> </a:t>
            </a:r>
            <a:r>
              <a:rPr lang="en-US" sz="3200" dirty="0" err="1" smtClean="0"/>
              <a:t>ol</a:t>
            </a:r>
            <a:r>
              <a:rPr lang="en-US" sz="3200" dirty="0" smtClean="0"/>
              <a:t> 200 </a:t>
            </a:r>
            <a:r>
              <a:rPr lang="en-US" sz="3200" dirty="0" err="1" smtClean="0"/>
              <a:t>poliglot</a:t>
            </a:r>
            <a:r>
              <a:rPr lang="en-US" sz="3200" dirty="0" err="1" smtClean="0"/>
              <a:t>oj</a:t>
            </a:r>
            <a:r>
              <a:rPr lang="en-US" sz="3200" dirty="0" smtClean="0"/>
              <a:t>, </a:t>
            </a:r>
            <a:r>
              <a:rPr lang="en-US" sz="3200" dirty="0" err="1" smtClean="0"/>
              <a:t>plejparte</a:t>
            </a:r>
            <a:r>
              <a:rPr lang="en-US" sz="3200" dirty="0" smtClean="0"/>
              <a:t> </a:t>
            </a:r>
            <a:r>
              <a:rPr lang="en-US" sz="3200" dirty="0" err="1" smtClean="0"/>
              <a:t>junaj</a:t>
            </a:r>
            <a:r>
              <a:rPr lang="en-US" sz="3200" dirty="0" smtClean="0"/>
              <a:t>, </a:t>
            </a:r>
            <a:r>
              <a:rPr lang="en-US" sz="3200" dirty="0" err="1" smtClean="0"/>
              <a:t>venis</a:t>
            </a:r>
            <a:r>
              <a:rPr lang="en-US" sz="3200" dirty="0" smtClean="0"/>
              <a:t> al </a:t>
            </a:r>
            <a:r>
              <a:rPr lang="en-US" sz="3200" dirty="0" err="1" smtClean="0"/>
              <a:t>Berlino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pasigi</a:t>
            </a:r>
            <a:r>
              <a:rPr lang="en-US" sz="3200" dirty="0" smtClean="0"/>
              <a:t> 4 </a:t>
            </a:r>
            <a:r>
              <a:rPr lang="en-US" sz="3200" dirty="0" err="1" smtClean="0"/>
              <a:t>tagojn</a:t>
            </a:r>
            <a:r>
              <a:rPr lang="en-US" sz="3200" dirty="0" smtClean="0"/>
              <a:t> </a:t>
            </a:r>
            <a:r>
              <a:rPr lang="en-US" sz="3200" dirty="0" err="1" smtClean="0"/>
              <a:t>kune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 err="1" smtClean="0"/>
              <a:t>Krom</a:t>
            </a:r>
            <a:r>
              <a:rPr lang="en-US" sz="3200" dirty="0" smtClean="0"/>
              <a:t> </a:t>
            </a:r>
            <a:r>
              <a:rPr lang="en-US" sz="3200" dirty="0" err="1" smtClean="0"/>
              <a:t>prelegoj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prezentadoj</a:t>
            </a:r>
            <a:r>
              <a:rPr lang="en-US" sz="3200" dirty="0" smtClean="0"/>
              <a:t>, </a:t>
            </a:r>
            <a:r>
              <a:rPr lang="en-US" sz="3200" dirty="0" err="1" smtClean="0"/>
              <a:t>okazis</a:t>
            </a:r>
            <a:r>
              <a:rPr lang="en-US" sz="3200" dirty="0" smtClean="0"/>
              <a:t> </a:t>
            </a:r>
            <a:r>
              <a:rPr lang="en-US" sz="3200" dirty="0" err="1" smtClean="0"/>
              <a:t>pluraj</a:t>
            </a:r>
            <a:r>
              <a:rPr lang="en-US" sz="3200" dirty="0" smtClean="0"/>
              <a:t> </a:t>
            </a:r>
            <a:r>
              <a:rPr lang="en-US" sz="3200" dirty="0" err="1" smtClean="0"/>
              <a:t>aldonaj</a:t>
            </a:r>
            <a:r>
              <a:rPr lang="en-US" sz="3200" dirty="0" smtClean="0"/>
              <a:t> </a:t>
            </a:r>
            <a:r>
              <a:rPr lang="en-US" sz="3200" dirty="0" err="1" smtClean="0"/>
              <a:t>agadoj</a:t>
            </a:r>
            <a:r>
              <a:rPr lang="en-US" sz="3200" dirty="0" smtClean="0"/>
              <a:t> </a:t>
            </a:r>
            <a:r>
              <a:rPr lang="en-US" sz="3200" dirty="0" err="1" smtClean="0"/>
              <a:t>kiuj</a:t>
            </a:r>
            <a:r>
              <a:rPr lang="en-US" sz="3200" dirty="0" smtClean="0"/>
              <a:t> </a:t>
            </a:r>
            <a:r>
              <a:rPr lang="en-US" sz="3200" dirty="0" err="1" smtClean="0"/>
              <a:t>sukcesis</a:t>
            </a:r>
            <a:r>
              <a:rPr lang="en-US" sz="3200" dirty="0" smtClean="0"/>
              <a:t> en </a:t>
            </a:r>
            <a:r>
              <a:rPr lang="en-US" sz="3200" dirty="0" err="1" smtClean="0"/>
              <a:t>renkontiĝoj</a:t>
            </a:r>
            <a:r>
              <a:rPr lang="en-US" sz="3200" dirty="0" smtClean="0"/>
              <a:t> de TEJO (IJK) </a:t>
            </a:r>
            <a:r>
              <a:rPr lang="en-US" sz="3200" dirty="0" err="1" smtClean="0"/>
              <a:t>kaj</a:t>
            </a:r>
            <a:r>
              <a:rPr lang="en-US" sz="3200" dirty="0" smtClean="0"/>
              <a:t> SES, </a:t>
            </a:r>
            <a:r>
              <a:rPr lang="en-US" sz="3200" dirty="0" err="1" smtClean="0"/>
              <a:t>inkluzive</a:t>
            </a:r>
            <a:r>
              <a:rPr lang="en-US" sz="3200" dirty="0" smtClean="0"/>
              <a:t> </a:t>
            </a:r>
            <a:r>
              <a:rPr lang="en-US" sz="3200" dirty="0" err="1" smtClean="0"/>
              <a:t>lingvoludojn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lingvodefiojn</a:t>
            </a:r>
            <a:r>
              <a:rPr lang="en-US" sz="3200" dirty="0" smtClean="0"/>
              <a:t>  </a:t>
            </a:r>
          </a:p>
          <a:p>
            <a:endParaRPr lang="en-US" dirty="0"/>
          </a:p>
          <a:p>
            <a:r>
              <a:rPr lang="en-US" sz="3200" dirty="0" err="1" smtClean="0"/>
              <a:t>Partoprenantoj</a:t>
            </a:r>
            <a:r>
              <a:rPr lang="en-US" sz="3200" dirty="0" smtClean="0"/>
              <a:t> </a:t>
            </a:r>
            <a:r>
              <a:rPr lang="en-US" sz="3200" dirty="0" err="1" smtClean="0"/>
              <a:t>povis</a:t>
            </a:r>
            <a:r>
              <a:rPr lang="en-US" sz="3200" dirty="0" smtClean="0"/>
              <a:t> </a:t>
            </a:r>
            <a:r>
              <a:rPr lang="en-US" sz="3200" dirty="0" err="1" smtClean="0"/>
              <a:t>interparoli</a:t>
            </a:r>
            <a:r>
              <a:rPr lang="en-US" sz="3200" dirty="0" smtClean="0"/>
              <a:t> </a:t>
            </a:r>
            <a:r>
              <a:rPr lang="en-US" sz="3200" dirty="0" err="1" smtClean="0"/>
              <a:t>konstante</a:t>
            </a:r>
            <a:r>
              <a:rPr lang="en-US" sz="3200" dirty="0" smtClean="0"/>
              <a:t> </a:t>
            </a:r>
            <a:r>
              <a:rPr lang="en-US" sz="3200" dirty="0" err="1" smtClean="0"/>
              <a:t>eksterkunside</a:t>
            </a:r>
            <a:r>
              <a:rPr lang="en-US" sz="3200" dirty="0" smtClean="0"/>
              <a:t>, </a:t>
            </a:r>
            <a:r>
              <a:rPr lang="en-US" sz="3200" dirty="0" err="1" smtClean="0"/>
              <a:t>dum</a:t>
            </a:r>
            <a:r>
              <a:rPr lang="en-US" sz="3200" dirty="0" smtClean="0"/>
              <a:t> </a:t>
            </a:r>
            <a:r>
              <a:rPr lang="en-US" sz="3200" dirty="0" err="1" smtClean="0"/>
              <a:t>kuna</a:t>
            </a:r>
            <a:r>
              <a:rPr lang="en-US" sz="3200" dirty="0" smtClean="0"/>
              <a:t> </a:t>
            </a:r>
            <a:r>
              <a:rPr lang="en-US" sz="3200" dirty="0" err="1" smtClean="0"/>
              <a:t>manĝado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aliokaze</a:t>
            </a:r>
            <a:r>
              <a:rPr lang="en-US" sz="3200" dirty="0" smtClean="0"/>
              <a:t>, </a:t>
            </a:r>
            <a:r>
              <a:rPr lang="en-US" sz="3200" dirty="0" err="1" smtClean="0"/>
              <a:t>ekz</a:t>
            </a:r>
            <a:r>
              <a:rPr lang="en-US" sz="3200" dirty="0" smtClean="0"/>
              <a:t>. en “</a:t>
            </a:r>
            <a:r>
              <a:rPr lang="en-US" sz="3200" dirty="0" err="1" smtClean="0"/>
              <a:t>aligatorejo</a:t>
            </a:r>
            <a:r>
              <a:rPr lang="en-US" sz="3200" dirty="0" smtClean="0"/>
              <a:t>” </a:t>
            </a:r>
            <a:r>
              <a:rPr lang="en-US" sz="3200" dirty="0" err="1" smtClean="0"/>
              <a:t>kaj</a:t>
            </a:r>
            <a:r>
              <a:rPr lang="en-US" sz="3200" dirty="0" smtClean="0"/>
              <a:t> “</a:t>
            </a:r>
            <a:r>
              <a:rPr lang="en-US" sz="3200" dirty="0" err="1" smtClean="0"/>
              <a:t>gufujo</a:t>
            </a:r>
            <a:r>
              <a:rPr lang="en-US" sz="3200" dirty="0" smtClean="0"/>
              <a:t>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722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0754" y="952431"/>
            <a:ext cx="74620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Post </a:t>
            </a:r>
            <a:r>
              <a:rPr lang="en-US" sz="3200" dirty="0" err="1" smtClean="0"/>
              <a:t>sukc</a:t>
            </a:r>
            <a:r>
              <a:rPr lang="en-US" sz="3200" dirty="0" err="1" smtClean="0"/>
              <a:t>eso</a:t>
            </a:r>
            <a:r>
              <a:rPr lang="en-US" sz="3200" dirty="0" smtClean="0"/>
              <a:t>, 2ª </a:t>
            </a:r>
            <a:r>
              <a:rPr lang="en-US" sz="3200" dirty="0" err="1" smtClean="0"/>
              <a:t>renkontiĝo</a:t>
            </a:r>
            <a:r>
              <a:rPr lang="en-US" sz="3200" dirty="0" smtClean="0"/>
              <a:t> en 2015, </a:t>
            </a:r>
            <a:r>
              <a:rPr lang="en-US" sz="3200" dirty="0" err="1" smtClean="0"/>
              <a:t>ankaŭ</a:t>
            </a:r>
            <a:r>
              <a:rPr lang="en-US" sz="3200" dirty="0" smtClean="0"/>
              <a:t> en </a:t>
            </a:r>
            <a:r>
              <a:rPr lang="en-US" sz="3200" dirty="0" err="1" smtClean="0"/>
              <a:t>Berlino</a:t>
            </a:r>
            <a:r>
              <a:rPr lang="en-US" sz="3200" dirty="0" smtClean="0"/>
              <a:t> en </a:t>
            </a:r>
            <a:r>
              <a:rPr lang="en-US" sz="3200" dirty="0" err="1" smtClean="0"/>
              <a:t>majo</a:t>
            </a:r>
            <a:r>
              <a:rPr lang="en-US" sz="3200" dirty="0" smtClean="0"/>
              <a:t>, post 2ª </a:t>
            </a:r>
            <a:r>
              <a:rPr lang="en-US" sz="3200" dirty="0" err="1" smtClean="0"/>
              <a:t>konferenco</a:t>
            </a:r>
            <a:r>
              <a:rPr lang="en-US" sz="3200" dirty="0" smtClean="0"/>
              <a:t> </a:t>
            </a:r>
            <a:r>
              <a:rPr lang="en-US" sz="3200" dirty="0" err="1" smtClean="0"/>
              <a:t>pli</a:t>
            </a:r>
            <a:r>
              <a:rPr lang="en-US" sz="3200" dirty="0" smtClean="0"/>
              <a:t> </a:t>
            </a:r>
            <a:r>
              <a:rPr lang="en-US" sz="3200" dirty="0" err="1" smtClean="0"/>
              <a:t>akademieca</a:t>
            </a:r>
            <a:r>
              <a:rPr lang="en-US" sz="3200" dirty="0" smtClean="0"/>
              <a:t> en Novi Sad, </a:t>
            </a:r>
            <a:r>
              <a:rPr lang="en-US" sz="3200" dirty="0" err="1" smtClean="0"/>
              <a:t>Serbio</a:t>
            </a:r>
            <a:r>
              <a:rPr lang="en-US" sz="3200" dirty="0" smtClean="0"/>
              <a:t>, en </a:t>
            </a:r>
            <a:r>
              <a:rPr lang="en-US" sz="3200" dirty="0" err="1" smtClean="0"/>
              <a:t>oktobro</a:t>
            </a:r>
            <a:r>
              <a:rPr lang="en-US" sz="3200" dirty="0" smtClean="0"/>
              <a:t> de 2014</a:t>
            </a:r>
          </a:p>
          <a:p>
            <a:endParaRPr lang="en-US" dirty="0"/>
          </a:p>
          <a:p>
            <a:r>
              <a:rPr lang="en-US" sz="3200" dirty="0" smtClean="0"/>
              <a:t>Al </a:t>
            </a:r>
            <a:r>
              <a:rPr lang="en-US" sz="3200" dirty="0" err="1" smtClean="0"/>
              <a:t>Berlino</a:t>
            </a:r>
            <a:r>
              <a:rPr lang="en-US" sz="3200" dirty="0" smtClean="0"/>
              <a:t> </a:t>
            </a:r>
            <a:r>
              <a:rPr lang="en-US" sz="3200" dirty="0" err="1" smtClean="0"/>
              <a:t>venis</a:t>
            </a:r>
            <a:r>
              <a:rPr lang="en-US" sz="3200" dirty="0" smtClean="0"/>
              <a:t> 352 </a:t>
            </a:r>
            <a:r>
              <a:rPr lang="en-US" sz="3200" dirty="0" err="1" smtClean="0"/>
              <a:t>poliglotoj</a:t>
            </a:r>
            <a:r>
              <a:rPr lang="en-US" sz="3200" dirty="0" smtClean="0"/>
              <a:t> el 53 </a:t>
            </a:r>
            <a:r>
              <a:rPr lang="en-US" sz="3200" dirty="0" err="1" smtClean="0"/>
              <a:t>landoj</a:t>
            </a:r>
            <a:r>
              <a:rPr lang="en-US" sz="3200" dirty="0" smtClean="0"/>
              <a:t>, </a:t>
            </a:r>
            <a:r>
              <a:rPr lang="en-US" sz="3200" dirty="0" err="1" smtClean="0"/>
              <a:t>kiuj</a:t>
            </a:r>
            <a:r>
              <a:rPr lang="en-US" sz="3200" dirty="0" smtClean="0"/>
              <a:t> </a:t>
            </a:r>
            <a:r>
              <a:rPr lang="en-US" sz="3200" dirty="0" err="1" smtClean="0"/>
              <a:t>parolis</a:t>
            </a:r>
            <a:r>
              <a:rPr lang="en-US" sz="3200" dirty="0" smtClean="0"/>
              <a:t> </a:t>
            </a:r>
            <a:r>
              <a:rPr lang="en-US" sz="3200" dirty="0" err="1" smtClean="0"/>
              <a:t>entute</a:t>
            </a:r>
            <a:r>
              <a:rPr lang="en-US" sz="3200" dirty="0" smtClean="0"/>
              <a:t> 29+ </a:t>
            </a:r>
            <a:r>
              <a:rPr lang="en-US" sz="3200" dirty="0" err="1" smtClean="0"/>
              <a:t>lingvojn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 err="1" smtClean="0"/>
              <a:t>Tiuj</a:t>
            </a:r>
            <a:r>
              <a:rPr lang="en-US" sz="3200" dirty="0" smtClean="0"/>
              <a:t> </a:t>
            </a:r>
            <a:r>
              <a:rPr lang="en-US" sz="3200" dirty="0" err="1" smtClean="0"/>
              <a:t>inkluzivis</a:t>
            </a:r>
            <a:r>
              <a:rPr lang="en-US" sz="3200" dirty="0" smtClean="0"/>
              <a:t> </a:t>
            </a:r>
            <a:r>
              <a:rPr lang="en-US" sz="3200" dirty="0" err="1" smtClean="0"/>
              <a:t>eĉ</a:t>
            </a:r>
            <a:r>
              <a:rPr lang="en-US" sz="3200" dirty="0" smtClean="0"/>
              <a:t> </a:t>
            </a:r>
            <a:r>
              <a:rPr lang="en-US" sz="3200" dirty="0" err="1" smtClean="0"/>
              <a:t>Klingono-parolantojn</a:t>
            </a:r>
            <a:r>
              <a:rPr lang="en-US" sz="3200" dirty="0" smtClean="0"/>
              <a:t>, </a:t>
            </a:r>
            <a:r>
              <a:rPr lang="en-US" sz="3200" dirty="0" err="1" smtClean="0"/>
              <a:t>kaj</a:t>
            </a:r>
            <a:r>
              <a:rPr lang="en-US" sz="3200" dirty="0" smtClean="0"/>
              <a:t> 25% el la </a:t>
            </a:r>
            <a:r>
              <a:rPr lang="en-US" sz="3200" dirty="0" err="1" smtClean="0"/>
              <a:t>ĉeestantoj</a:t>
            </a:r>
            <a:r>
              <a:rPr lang="en-US" sz="3200" dirty="0" smtClean="0"/>
              <a:t> </a:t>
            </a:r>
            <a:r>
              <a:rPr lang="en-US" sz="3200" dirty="0" err="1" smtClean="0"/>
              <a:t>parolis</a:t>
            </a:r>
            <a:r>
              <a:rPr lang="en-US" sz="3200" dirty="0" smtClean="0"/>
              <a:t> la IL </a:t>
            </a:r>
            <a:r>
              <a:rPr lang="en-US" sz="3200" dirty="0" err="1" smtClean="0"/>
              <a:t>Esperanton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469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2449" y="992116"/>
            <a:ext cx="748190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Evidente</a:t>
            </a:r>
            <a:r>
              <a:rPr lang="en-US" sz="3200" dirty="0" smtClean="0"/>
              <a:t> </a:t>
            </a:r>
            <a:r>
              <a:rPr lang="en-US" sz="3200" dirty="0" err="1" smtClean="0"/>
              <a:t>necesas</a:t>
            </a:r>
            <a:r>
              <a:rPr lang="en-US" sz="3200" dirty="0" smtClean="0"/>
              <a:t> science </a:t>
            </a:r>
            <a:r>
              <a:rPr lang="en-US" sz="3200" dirty="0" err="1" smtClean="0"/>
              <a:t>esploradi</a:t>
            </a:r>
            <a:r>
              <a:rPr lang="en-US" sz="3200" dirty="0" smtClean="0"/>
              <a:t> la </a:t>
            </a:r>
            <a:r>
              <a:rPr lang="en-US" sz="3200" dirty="0" err="1" smtClean="0"/>
              <a:t>fenomenon</a:t>
            </a:r>
            <a:r>
              <a:rPr lang="en-US" sz="3200" dirty="0" smtClean="0"/>
              <a:t> de </a:t>
            </a:r>
            <a:r>
              <a:rPr lang="en-US" sz="3200" dirty="0" err="1" smtClean="0"/>
              <a:t>poliglotismo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tion</a:t>
            </a:r>
            <a:r>
              <a:rPr lang="en-US" sz="3200" dirty="0" smtClean="0"/>
              <a:t> </a:t>
            </a:r>
            <a:r>
              <a:rPr lang="en-US" sz="3200" dirty="0" err="1" smtClean="0"/>
              <a:t>kion</a:t>
            </a:r>
            <a:r>
              <a:rPr lang="en-US" sz="3200" dirty="0" smtClean="0"/>
              <a:t> </a:t>
            </a:r>
            <a:r>
              <a:rPr lang="en-US" sz="3200" dirty="0" err="1" smtClean="0"/>
              <a:t>ĝi</a:t>
            </a:r>
            <a:r>
              <a:rPr lang="en-US" sz="3200" dirty="0" smtClean="0"/>
              <a:t> </a:t>
            </a:r>
            <a:r>
              <a:rPr lang="en-US" sz="3200" dirty="0" err="1" smtClean="0"/>
              <a:t>signifas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akirado</a:t>
            </a:r>
            <a:r>
              <a:rPr lang="en-US" sz="3200" dirty="0" smtClean="0"/>
              <a:t> de </a:t>
            </a:r>
            <a:r>
              <a:rPr lang="en-US" sz="3200" dirty="0" err="1" smtClean="0"/>
              <a:t>lingvoj</a:t>
            </a:r>
            <a:endParaRPr lang="en-US" sz="3200" dirty="0" smtClean="0"/>
          </a:p>
          <a:p>
            <a:endParaRPr lang="en-US" sz="1600" dirty="0"/>
          </a:p>
          <a:p>
            <a:r>
              <a:rPr lang="en-US" sz="3200" dirty="0" err="1" smtClean="0"/>
              <a:t>Kvankam</a:t>
            </a:r>
            <a:r>
              <a:rPr lang="en-US" sz="3200" dirty="0" smtClean="0"/>
              <a:t> </a:t>
            </a:r>
            <a:r>
              <a:rPr lang="en-US" sz="3200" dirty="0" err="1" smtClean="0"/>
              <a:t>ekzistas</a:t>
            </a:r>
            <a:r>
              <a:rPr lang="en-US" sz="3200" dirty="0" smtClean="0"/>
              <a:t> nature </a:t>
            </a:r>
            <a:r>
              <a:rPr lang="en-US" sz="3200" dirty="0" err="1" smtClean="0"/>
              <a:t>talentaj</a:t>
            </a:r>
            <a:r>
              <a:rPr lang="en-US" sz="3200" dirty="0" smtClean="0"/>
              <a:t> </a:t>
            </a:r>
            <a:r>
              <a:rPr lang="en-US" sz="3200" dirty="0" err="1" smtClean="0"/>
              <a:t>poliglotoj</a:t>
            </a:r>
            <a:r>
              <a:rPr lang="en-US" sz="3200" dirty="0" smtClean="0"/>
              <a:t>, </a:t>
            </a:r>
            <a:r>
              <a:rPr lang="en-US" sz="3200" dirty="0" err="1" smtClean="0"/>
              <a:t>pluraj</a:t>
            </a:r>
            <a:r>
              <a:rPr lang="en-US" sz="3200" dirty="0" smtClean="0"/>
              <a:t> </a:t>
            </a:r>
            <a:r>
              <a:rPr lang="en-US" sz="3200" dirty="0" err="1" smtClean="0"/>
              <a:t>tamen</a:t>
            </a:r>
            <a:r>
              <a:rPr lang="en-US" sz="3200" dirty="0" smtClean="0"/>
              <a:t> </a:t>
            </a:r>
            <a:r>
              <a:rPr lang="en-US" sz="3200" dirty="0" err="1" smtClean="0"/>
              <a:t>komence</a:t>
            </a:r>
            <a:r>
              <a:rPr lang="en-US" sz="3200" dirty="0" smtClean="0"/>
              <a:t> </a:t>
            </a:r>
            <a:r>
              <a:rPr lang="en-US" sz="3200" dirty="0" err="1" smtClean="0"/>
              <a:t>malsukcesis</a:t>
            </a:r>
            <a:r>
              <a:rPr lang="en-US" sz="3200" dirty="0" smtClean="0"/>
              <a:t> </a:t>
            </a:r>
            <a:r>
              <a:rPr lang="en-US" sz="3200" dirty="0" err="1" smtClean="0"/>
              <a:t>pri</a:t>
            </a:r>
            <a:r>
              <a:rPr lang="en-US" sz="3200" dirty="0" smtClean="0"/>
              <a:t> </a:t>
            </a:r>
            <a:r>
              <a:rPr lang="en-US" sz="3200" dirty="0" err="1" smtClean="0"/>
              <a:t>lingvolernado</a:t>
            </a:r>
            <a:r>
              <a:rPr lang="en-US" sz="3200" dirty="0" smtClean="0"/>
              <a:t> </a:t>
            </a:r>
            <a:r>
              <a:rPr lang="en-US" sz="3200" dirty="0" err="1" smtClean="0"/>
              <a:t>antaŭ</a:t>
            </a:r>
            <a:r>
              <a:rPr lang="en-US" sz="3200" dirty="0" smtClean="0"/>
              <a:t> </a:t>
            </a:r>
            <a:r>
              <a:rPr lang="en-US" sz="3200" dirty="0" err="1" smtClean="0"/>
              <a:t>ol</a:t>
            </a:r>
            <a:r>
              <a:rPr lang="en-US" sz="3200" dirty="0" smtClean="0"/>
              <a:t> </a:t>
            </a:r>
            <a:r>
              <a:rPr lang="en-US" sz="3200" dirty="0" err="1" smtClean="0"/>
              <a:t>trovi</a:t>
            </a:r>
            <a:r>
              <a:rPr lang="en-US" sz="3200" dirty="0" smtClean="0"/>
              <a:t> </a:t>
            </a:r>
            <a:r>
              <a:rPr lang="en-US" sz="3200" dirty="0" err="1" smtClean="0"/>
              <a:t>personajn</a:t>
            </a:r>
            <a:r>
              <a:rPr lang="en-US" sz="3200" dirty="0" smtClean="0"/>
              <a:t> </a:t>
            </a:r>
            <a:r>
              <a:rPr lang="en-US" sz="3200" dirty="0" err="1" smtClean="0"/>
              <a:t>ŝlosilojn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sukceso</a:t>
            </a:r>
            <a:r>
              <a:rPr lang="en-US" sz="3200" dirty="0" smtClean="0"/>
              <a:t> </a:t>
            </a:r>
          </a:p>
          <a:p>
            <a:endParaRPr lang="en-US" dirty="0"/>
          </a:p>
          <a:p>
            <a:r>
              <a:rPr lang="en-US" sz="3200" dirty="0" smtClean="0"/>
              <a:t>Benny Lewis </a:t>
            </a:r>
            <a:r>
              <a:rPr lang="en-US" sz="3200" dirty="0" err="1" smtClean="0"/>
              <a:t>malsukcesis</a:t>
            </a:r>
            <a:r>
              <a:rPr lang="en-US" sz="3200" dirty="0" smtClean="0"/>
              <a:t> </a:t>
            </a:r>
            <a:r>
              <a:rPr lang="en-US" sz="3200" dirty="0" err="1" smtClean="0"/>
              <a:t>pri</a:t>
            </a:r>
            <a:r>
              <a:rPr lang="en-US" sz="3200" dirty="0" smtClean="0"/>
              <a:t> </a:t>
            </a:r>
            <a:r>
              <a:rPr lang="en-US" sz="3200" dirty="0" err="1" smtClean="0"/>
              <a:t>lingvoakirado</a:t>
            </a:r>
            <a:r>
              <a:rPr lang="en-US" sz="3200" dirty="0" smtClean="0"/>
              <a:t> </a:t>
            </a:r>
            <a:r>
              <a:rPr lang="en-US" sz="3200" dirty="0" err="1" smtClean="0"/>
              <a:t>sed</a:t>
            </a:r>
            <a:r>
              <a:rPr lang="en-US" sz="3200" dirty="0" smtClean="0"/>
              <a:t> </a:t>
            </a:r>
            <a:r>
              <a:rPr lang="en-US" sz="3200" dirty="0" err="1" smtClean="0"/>
              <a:t>dediĉis</a:t>
            </a:r>
            <a:r>
              <a:rPr lang="en-US" sz="3200" dirty="0" smtClean="0"/>
              <a:t> sin al </a:t>
            </a:r>
            <a:r>
              <a:rPr lang="en-US" sz="3200" dirty="0" err="1" smtClean="0"/>
              <a:t>eltrovo</a:t>
            </a:r>
            <a:r>
              <a:rPr lang="en-US" sz="3200" dirty="0" smtClean="0"/>
              <a:t> de </a:t>
            </a:r>
            <a:r>
              <a:rPr lang="en-US" sz="3200" dirty="0" err="1" smtClean="0"/>
              <a:t>ĝiaj</a:t>
            </a:r>
            <a:r>
              <a:rPr lang="en-US" sz="3200" dirty="0" smtClean="0"/>
              <a:t> </a:t>
            </a:r>
            <a:r>
              <a:rPr lang="en-US" sz="3200" dirty="0" err="1" smtClean="0"/>
              <a:t>ŝlosiloj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911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1986" y="972273"/>
            <a:ext cx="750175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i="1" dirty="0" smtClean="0"/>
          </a:p>
          <a:p>
            <a:r>
              <a:rPr lang="en-US" sz="3200" i="1" dirty="0" smtClean="0"/>
              <a:t>Flu</a:t>
            </a:r>
            <a:r>
              <a:rPr lang="en-US" sz="3200" i="1" dirty="0" smtClean="0"/>
              <a:t>ent in 3 Months: How Anyone at Any Age Can Learn to Speak Any Language from Anywhere in the World</a:t>
            </a:r>
          </a:p>
          <a:p>
            <a:endParaRPr lang="en-US" sz="1400" i="1" dirty="0"/>
          </a:p>
          <a:p>
            <a:r>
              <a:rPr lang="en-US" sz="3200" dirty="0" smtClean="0"/>
              <a:t>Benny Lewis</a:t>
            </a:r>
          </a:p>
          <a:p>
            <a:endParaRPr lang="en-US" sz="2800" i="1" dirty="0"/>
          </a:p>
          <a:p>
            <a:r>
              <a:rPr lang="en-US" sz="3200" dirty="0" smtClean="0"/>
              <a:t>HarperCollins, 2014</a:t>
            </a:r>
          </a:p>
          <a:p>
            <a:endParaRPr lang="en-US" sz="1200" dirty="0"/>
          </a:p>
          <a:p>
            <a:r>
              <a:rPr lang="en-US" sz="3200" dirty="0" smtClean="0"/>
              <a:t>ISBN 978-0-06-228269-9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411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599" y="1627069"/>
            <a:ext cx="72239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/>
              <a:t>Espa</a:t>
            </a:r>
            <a:r>
              <a:rPr lang="en-US" sz="3200" i="1" dirty="0" err="1" smtClean="0"/>
              <a:t>ñol</a:t>
            </a:r>
            <a:r>
              <a:rPr lang="en-US" sz="3200" i="1" dirty="0" smtClean="0"/>
              <a:t> (</a:t>
            </a:r>
            <a:r>
              <a:rPr lang="en-US" sz="3200" i="1" dirty="0" err="1" smtClean="0"/>
              <a:t>castellano</a:t>
            </a:r>
            <a:r>
              <a:rPr lang="en-US" sz="3200" i="1" dirty="0" smtClean="0"/>
              <a:t>)</a:t>
            </a:r>
          </a:p>
          <a:p>
            <a:endParaRPr lang="en-US" sz="3200" i="1" dirty="0"/>
          </a:p>
          <a:p>
            <a:r>
              <a:rPr lang="en-US" sz="3200" dirty="0" err="1" smtClean="0"/>
              <a:t>Fluparola</a:t>
            </a:r>
            <a:r>
              <a:rPr lang="en-US" sz="3200" dirty="0" smtClean="0"/>
              <a:t> post 3 </a:t>
            </a:r>
            <a:r>
              <a:rPr lang="en-US" sz="3200" dirty="0" err="1" smtClean="0"/>
              <a:t>monatoj</a:t>
            </a:r>
            <a:r>
              <a:rPr lang="en-US" sz="3200" dirty="0" smtClean="0"/>
              <a:t>: </a:t>
            </a:r>
          </a:p>
          <a:p>
            <a:r>
              <a:rPr lang="en-US" sz="3200" dirty="0" smtClean="0"/>
              <a:t>ne </a:t>
            </a:r>
            <a:r>
              <a:rPr lang="en-US" sz="3200" dirty="0" err="1" smtClean="0"/>
              <a:t>promeso</a:t>
            </a:r>
            <a:r>
              <a:rPr lang="en-US" sz="3200" dirty="0" smtClean="0"/>
              <a:t>, </a:t>
            </a:r>
            <a:r>
              <a:rPr lang="en-US" sz="3200" dirty="0" err="1" smtClean="0"/>
              <a:t>sed</a:t>
            </a:r>
            <a:r>
              <a:rPr lang="en-US" sz="3200" dirty="0" smtClean="0"/>
              <a:t> </a:t>
            </a:r>
            <a:r>
              <a:rPr lang="en-US" sz="3200" dirty="0" err="1" smtClean="0"/>
              <a:t>celo</a:t>
            </a:r>
            <a:r>
              <a:rPr lang="en-US" sz="3200" dirty="0" smtClean="0"/>
              <a:t> </a:t>
            </a:r>
          </a:p>
          <a:p>
            <a:endParaRPr lang="en-US" sz="3200" dirty="0"/>
          </a:p>
          <a:p>
            <a:r>
              <a:rPr lang="en-US" sz="3200" dirty="0" err="1" smtClean="0"/>
              <a:t>Tradicia</a:t>
            </a:r>
            <a:r>
              <a:rPr lang="en-US" sz="3200" dirty="0" smtClean="0"/>
              <a:t> </a:t>
            </a:r>
            <a:r>
              <a:rPr lang="en-US" sz="3200" dirty="0" err="1" smtClean="0"/>
              <a:t>klaslernado</a:t>
            </a:r>
            <a:r>
              <a:rPr lang="en-US" sz="3200" dirty="0" smtClean="0"/>
              <a:t> </a:t>
            </a:r>
            <a:r>
              <a:rPr lang="en-US" sz="3200" dirty="0" err="1" smtClean="0"/>
              <a:t>plejofte</a:t>
            </a:r>
            <a:r>
              <a:rPr lang="en-US" sz="3200" dirty="0" smtClean="0"/>
              <a:t> ne </a:t>
            </a:r>
            <a:r>
              <a:rPr lang="en-US" sz="3200" dirty="0" err="1" smtClean="0"/>
              <a:t>efikas</a:t>
            </a:r>
            <a:r>
              <a:rPr lang="en-US" sz="3200" dirty="0" smtClean="0"/>
              <a:t>,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poliglotoj</a:t>
            </a:r>
            <a:r>
              <a:rPr lang="en-US" sz="3200" dirty="0" smtClean="0"/>
              <a:t> </a:t>
            </a:r>
            <a:r>
              <a:rPr lang="en-US" sz="3200" dirty="0" err="1" smtClean="0"/>
              <a:t>malofte</a:t>
            </a:r>
            <a:r>
              <a:rPr lang="en-US" sz="3200" dirty="0" smtClean="0"/>
              <a:t> </a:t>
            </a:r>
            <a:r>
              <a:rPr lang="en-US" sz="3200" dirty="0" err="1" smtClean="0"/>
              <a:t>akiris</a:t>
            </a:r>
            <a:r>
              <a:rPr lang="en-US" sz="3200" dirty="0" smtClean="0"/>
              <a:t> </a:t>
            </a:r>
            <a:r>
              <a:rPr lang="en-US" sz="3200" dirty="0" err="1" smtClean="0"/>
              <a:t>siajn</a:t>
            </a:r>
            <a:r>
              <a:rPr lang="en-US" sz="3200" dirty="0" smtClean="0"/>
              <a:t> </a:t>
            </a:r>
            <a:r>
              <a:rPr lang="en-US" sz="3200" dirty="0" err="1" smtClean="0"/>
              <a:t>lingvojn</a:t>
            </a:r>
            <a:r>
              <a:rPr lang="en-US" sz="3200" dirty="0" smtClean="0"/>
              <a:t> en </a:t>
            </a:r>
            <a:r>
              <a:rPr lang="en-US" sz="3200" dirty="0" err="1" smtClean="0"/>
              <a:t>tradiciaj</a:t>
            </a:r>
            <a:r>
              <a:rPr lang="en-US" sz="3200" dirty="0" smtClean="0"/>
              <a:t> </a:t>
            </a:r>
            <a:r>
              <a:rPr lang="en-US" sz="3200" dirty="0" err="1" smtClean="0"/>
              <a:t>lingvoklasoj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2976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5823" y="1527857"/>
            <a:ext cx="66880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Stephen </a:t>
            </a:r>
            <a:r>
              <a:rPr lang="en-US" sz="3200" dirty="0" err="1" smtClean="0"/>
              <a:t>Krashen</a:t>
            </a:r>
            <a:r>
              <a:rPr lang="en-US" sz="3200" dirty="0" smtClean="0"/>
              <a:t>:</a:t>
            </a:r>
          </a:p>
          <a:p>
            <a:endParaRPr lang="en-US" dirty="0"/>
          </a:p>
          <a:p>
            <a:r>
              <a:rPr lang="en-US" sz="3200" dirty="0" err="1" smtClean="0"/>
              <a:t>Diferenco</a:t>
            </a:r>
            <a:r>
              <a:rPr lang="en-US" sz="3200" dirty="0" smtClean="0"/>
              <a:t> inter </a:t>
            </a:r>
            <a:r>
              <a:rPr lang="en-US" sz="3200" dirty="0" err="1" smtClean="0"/>
              <a:t>lingvolernado</a:t>
            </a:r>
            <a:r>
              <a:rPr lang="en-US" sz="3200" dirty="0" smtClean="0"/>
              <a:t> (</a:t>
            </a:r>
            <a:r>
              <a:rPr lang="en-US" sz="3200" dirty="0" err="1" smtClean="0"/>
              <a:t>tradicia</a:t>
            </a:r>
            <a:r>
              <a:rPr lang="en-US" sz="3200" dirty="0" smtClean="0"/>
              <a:t> en </a:t>
            </a:r>
            <a:r>
              <a:rPr lang="en-US" sz="3200" dirty="0" err="1" smtClean="0"/>
              <a:t>klaso</a:t>
            </a:r>
            <a:r>
              <a:rPr lang="en-US" sz="3200" dirty="0" smtClean="0"/>
              <a:t>)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lingvoakirado</a:t>
            </a:r>
            <a:r>
              <a:rPr lang="en-US" sz="3200" dirty="0" smtClean="0"/>
              <a:t> (</a:t>
            </a:r>
            <a:r>
              <a:rPr lang="en-US" sz="3200" dirty="0" err="1" smtClean="0"/>
              <a:t>kiel</a:t>
            </a:r>
            <a:r>
              <a:rPr lang="en-US" sz="3200" dirty="0" smtClean="0"/>
              <a:t> </a:t>
            </a:r>
            <a:r>
              <a:rPr lang="en-US" sz="3200" dirty="0" err="1" smtClean="0"/>
              <a:t>infano</a:t>
            </a:r>
            <a:r>
              <a:rPr lang="en-US" sz="3200" dirty="0" smtClean="0"/>
              <a:t>)</a:t>
            </a:r>
          </a:p>
          <a:p>
            <a:endParaRPr lang="en-US" sz="3200" dirty="0"/>
          </a:p>
          <a:p>
            <a:r>
              <a:rPr lang="en-US" sz="3200" dirty="0" err="1" smtClean="0"/>
              <a:t>Poliglotoj</a:t>
            </a:r>
            <a:r>
              <a:rPr lang="en-US" sz="3200" dirty="0" smtClean="0"/>
              <a:t> </a:t>
            </a:r>
            <a:r>
              <a:rPr lang="en-US" sz="3200" dirty="0" err="1" smtClean="0"/>
              <a:t>konfirmas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atingi</a:t>
            </a:r>
            <a:r>
              <a:rPr lang="en-US" sz="3200" dirty="0" smtClean="0"/>
              <a:t> </a:t>
            </a:r>
            <a:r>
              <a:rPr lang="en-US" sz="3200" dirty="0" err="1" smtClean="0"/>
              <a:t>lingvoakiradon</a:t>
            </a:r>
            <a:r>
              <a:rPr lang="en-US" sz="3200" dirty="0" smtClean="0"/>
              <a:t>, </a:t>
            </a:r>
            <a:r>
              <a:rPr lang="en-US" sz="3200" dirty="0" err="1" smtClean="0"/>
              <a:t>t.e</a:t>
            </a:r>
            <a:r>
              <a:rPr lang="en-US" sz="3200" dirty="0" smtClean="0"/>
              <a:t>. </a:t>
            </a:r>
            <a:r>
              <a:rPr lang="en-US" sz="3200" dirty="0" err="1" smtClean="0"/>
              <a:t>parolan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komunik-kapablon</a:t>
            </a:r>
            <a:r>
              <a:rPr lang="en-US" sz="3200" dirty="0" smtClean="0"/>
              <a:t>, ne </a:t>
            </a:r>
            <a:r>
              <a:rPr lang="en-US" sz="3200" dirty="0" err="1" smtClean="0"/>
              <a:t>utilas</a:t>
            </a:r>
            <a:r>
              <a:rPr lang="en-US" sz="3200" dirty="0" smtClean="0"/>
              <a:t> </a:t>
            </a:r>
            <a:r>
              <a:rPr lang="en-US" sz="3200" dirty="0" err="1" smtClean="0"/>
              <a:t>tradicia</a:t>
            </a:r>
            <a:r>
              <a:rPr lang="en-US" sz="3200" dirty="0" smtClean="0"/>
              <a:t> </a:t>
            </a:r>
            <a:r>
              <a:rPr lang="en-US" sz="3200" dirty="0" err="1" smtClean="0"/>
              <a:t>lernado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761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9675" y="1111170"/>
            <a:ext cx="71246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</a:t>
            </a:r>
            <a:r>
              <a:rPr lang="en-US" sz="3200" dirty="0" err="1" smtClean="0"/>
              <a:t>Entrempiĝo</a:t>
            </a:r>
            <a:r>
              <a:rPr lang="en-US" sz="3200" dirty="0" smtClean="0"/>
              <a:t>” </a:t>
            </a:r>
            <a:r>
              <a:rPr lang="en-US" sz="3200" dirty="0" smtClean="0"/>
              <a:t>en la </a:t>
            </a:r>
            <a:r>
              <a:rPr lang="en-US" sz="3200" dirty="0" err="1" smtClean="0"/>
              <a:t>lingvomedion</a:t>
            </a:r>
            <a:r>
              <a:rPr lang="en-US" sz="3200" dirty="0" smtClean="0"/>
              <a:t> </a:t>
            </a:r>
            <a:r>
              <a:rPr lang="en-US" sz="3200" dirty="0" err="1" smtClean="0"/>
              <a:t>kaj</a:t>
            </a:r>
            <a:r>
              <a:rPr lang="en-US" sz="3200" dirty="0" smtClean="0"/>
              <a:t> </a:t>
            </a:r>
            <a:r>
              <a:rPr lang="en-US" sz="3200" dirty="0" err="1" smtClean="0"/>
              <a:t>kulturon</a:t>
            </a:r>
            <a:r>
              <a:rPr lang="en-US" sz="3200" dirty="0" smtClean="0"/>
              <a:t> ne </a:t>
            </a:r>
            <a:r>
              <a:rPr lang="en-US" sz="3200" dirty="0" err="1" smtClean="0"/>
              <a:t>necese</a:t>
            </a:r>
            <a:r>
              <a:rPr lang="en-US" sz="3200" dirty="0" smtClean="0"/>
              <a:t> </a:t>
            </a:r>
            <a:r>
              <a:rPr lang="en-US" sz="3200" dirty="0" err="1" smtClean="0"/>
              <a:t>rezultigas</a:t>
            </a:r>
            <a:r>
              <a:rPr lang="en-US" sz="3200" dirty="0" smtClean="0"/>
              <a:t> </a:t>
            </a:r>
            <a:r>
              <a:rPr lang="en-US" sz="3200" dirty="0" err="1" smtClean="0"/>
              <a:t>akiradon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lingvo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 smtClean="0"/>
              <a:t>Oni </a:t>
            </a:r>
            <a:r>
              <a:rPr lang="en-US" sz="3200" dirty="0" err="1" smtClean="0"/>
              <a:t>povas</a:t>
            </a:r>
            <a:r>
              <a:rPr lang="en-US" sz="3200" dirty="0" smtClean="0"/>
              <a:t> </a:t>
            </a:r>
            <a:r>
              <a:rPr lang="en-US" sz="3200" dirty="0" err="1" smtClean="0"/>
              <a:t>akiri</a:t>
            </a:r>
            <a:r>
              <a:rPr lang="en-US" sz="3200" dirty="0" smtClean="0"/>
              <a:t> </a:t>
            </a:r>
            <a:r>
              <a:rPr lang="en-US" sz="3200" dirty="0" err="1" smtClean="0"/>
              <a:t>lingvon</a:t>
            </a:r>
            <a:r>
              <a:rPr lang="en-US" sz="3200" dirty="0" smtClean="0"/>
              <a:t> </a:t>
            </a:r>
            <a:r>
              <a:rPr lang="en-US" sz="3200" dirty="0" err="1" smtClean="0"/>
              <a:t>ekster</a:t>
            </a:r>
            <a:r>
              <a:rPr lang="en-US" sz="3200" dirty="0" smtClean="0"/>
              <a:t> </a:t>
            </a:r>
            <a:r>
              <a:rPr lang="en-US" sz="3200" dirty="0" err="1" smtClean="0"/>
              <a:t>ĝia</a:t>
            </a:r>
            <a:r>
              <a:rPr lang="en-US" sz="3200" dirty="0" smtClean="0"/>
              <a:t> </a:t>
            </a:r>
            <a:r>
              <a:rPr lang="en-US" sz="3200" dirty="0" err="1" smtClean="0"/>
              <a:t>parolata</a:t>
            </a:r>
            <a:r>
              <a:rPr lang="en-US" sz="3200" dirty="0" smtClean="0"/>
              <a:t> </a:t>
            </a:r>
            <a:r>
              <a:rPr lang="en-US" sz="3200" dirty="0" err="1" smtClean="0"/>
              <a:t>regiono</a:t>
            </a:r>
            <a:r>
              <a:rPr lang="en-US" sz="3200" dirty="0" smtClean="0"/>
              <a:t> </a:t>
            </a:r>
            <a:r>
              <a:rPr lang="en-US" sz="3200" dirty="0" err="1" smtClean="0"/>
              <a:t>aŭ</a:t>
            </a:r>
            <a:r>
              <a:rPr lang="en-US" sz="3200" dirty="0" smtClean="0"/>
              <a:t> </a:t>
            </a:r>
            <a:r>
              <a:rPr lang="en-US" sz="3200" dirty="0" err="1" smtClean="0"/>
              <a:t>ĉirkaŭanta</a:t>
            </a:r>
            <a:r>
              <a:rPr lang="en-US" sz="3200" dirty="0" smtClean="0"/>
              <a:t> </a:t>
            </a:r>
            <a:r>
              <a:rPr lang="en-US" sz="3200" dirty="0" err="1" smtClean="0"/>
              <a:t>medio</a:t>
            </a:r>
            <a:endParaRPr lang="en-US" sz="3200" dirty="0" smtClean="0"/>
          </a:p>
          <a:p>
            <a:r>
              <a:rPr lang="en-US" sz="3200" dirty="0" smtClean="0"/>
              <a:t>(Judith Meyer </a:t>
            </a:r>
            <a:r>
              <a:rPr lang="en-US" sz="3200" dirty="0" err="1" smtClean="0"/>
              <a:t>pri</a:t>
            </a:r>
            <a:r>
              <a:rPr lang="en-US" sz="3200" dirty="0" smtClean="0"/>
              <a:t> la </a:t>
            </a:r>
            <a:r>
              <a:rPr lang="en-US" sz="3200" dirty="0" err="1" smtClean="0"/>
              <a:t>mandarena</a:t>
            </a:r>
            <a:r>
              <a:rPr lang="en-US" sz="3200" dirty="0" smtClean="0"/>
              <a:t> </a:t>
            </a:r>
            <a:r>
              <a:rPr lang="en-US" sz="3200" dirty="0" err="1" smtClean="0"/>
              <a:t>ĉina</a:t>
            </a:r>
            <a:r>
              <a:rPr lang="en-US" sz="3200" dirty="0" smtClean="0"/>
              <a:t>)</a:t>
            </a:r>
          </a:p>
          <a:p>
            <a:endParaRPr lang="en-US" dirty="0"/>
          </a:p>
          <a:p>
            <a:r>
              <a:rPr lang="en-US" sz="3200" dirty="0" smtClean="0"/>
              <a:t>Richard </a:t>
            </a:r>
            <a:r>
              <a:rPr lang="en-US" sz="3200" dirty="0"/>
              <a:t>W</a:t>
            </a:r>
            <a:r>
              <a:rPr lang="en-US" sz="3200" dirty="0" smtClean="0"/>
              <a:t>ood per </a:t>
            </a:r>
            <a:r>
              <a:rPr lang="en-US" sz="3200" dirty="0" err="1" smtClean="0"/>
              <a:t>aŭskultado</a:t>
            </a:r>
            <a:r>
              <a:rPr lang="en-US" sz="3200" dirty="0" smtClean="0"/>
              <a:t> de </a:t>
            </a:r>
            <a:r>
              <a:rPr lang="en-US" sz="3200" dirty="0" err="1" smtClean="0"/>
              <a:t>mallongonda</a:t>
            </a:r>
            <a:r>
              <a:rPr lang="en-US" sz="3200" dirty="0" smtClean="0"/>
              <a:t> radio </a:t>
            </a:r>
            <a:r>
              <a:rPr lang="en-US" sz="3200" dirty="0" err="1" smtClean="0"/>
              <a:t>akiris</a:t>
            </a:r>
            <a:r>
              <a:rPr lang="en-US" sz="3200" dirty="0" smtClean="0"/>
              <a:t> 100 </a:t>
            </a:r>
            <a:r>
              <a:rPr lang="en-US" sz="3200" dirty="0" err="1" smtClean="0"/>
              <a:t>lingvojn</a:t>
            </a:r>
            <a:r>
              <a:rPr lang="en-US" sz="3200" dirty="0" smtClean="0"/>
              <a:t> </a:t>
            </a:r>
            <a:r>
              <a:rPr lang="en-US" sz="3200" dirty="0" err="1" smtClean="0"/>
              <a:t>komprene</a:t>
            </a:r>
            <a:r>
              <a:rPr lang="en-US" sz="3200" dirty="0" smtClean="0"/>
              <a:t>, </a:t>
            </a:r>
            <a:r>
              <a:rPr lang="en-US" sz="3200" dirty="0" err="1" smtClean="0"/>
              <a:t>kaj</a:t>
            </a:r>
            <a:r>
              <a:rPr lang="en-US" sz="3200" dirty="0" smtClean="0"/>
              <a:t> flue </a:t>
            </a:r>
            <a:r>
              <a:rPr lang="en-US" sz="3200" dirty="0" err="1" smtClean="0"/>
              <a:t>parolis</a:t>
            </a:r>
            <a:r>
              <a:rPr lang="en-US" sz="3200" dirty="0" smtClean="0"/>
              <a:t> 12 el </a:t>
            </a:r>
            <a:r>
              <a:rPr lang="en-US" sz="3200" dirty="0" err="1" smtClean="0"/>
              <a:t>ili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432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652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POLIGLOTISMO Kion signifas poliglotismo por la lernado de la internacia lingvo Esperanto kaj por interŝanĝoj personaj kaj sciencaj?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Personal copy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POLIGLOTISMO Kion signifas poliglotismo por la lernado de la internacia lingvo Esperanto kaj por interŝanĝoj personaj kaj sciencaj?  </dc:title>
  <dc:creator>Duncan Charters</dc:creator>
  <cp:lastModifiedBy>Duncan Charters</cp:lastModifiedBy>
  <cp:revision>20</cp:revision>
  <dcterms:created xsi:type="dcterms:W3CDTF">2015-08-30T04:46:46Z</dcterms:created>
  <dcterms:modified xsi:type="dcterms:W3CDTF">2015-08-30T07:08:49Z</dcterms:modified>
</cp:coreProperties>
</file>